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486" r:id="rId4"/>
    <p:sldId id="259" r:id="rId5"/>
    <p:sldId id="260" r:id="rId6"/>
    <p:sldId id="261" r:id="rId7"/>
    <p:sldId id="262" r:id="rId8"/>
    <p:sldId id="297" r:id="rId9"/>
    <p:sldId id="529" r:id="rId10"/>
    <p:sldId id="497" r:id="rId11"/>
    <p:sldId id="510" r:id="rId12"/>
    <p:sldId id="511" r:id="rId13"/>
    <p:sldId id="512" r:id="rId14"/>
    <p:sldId id="533" r:id="rId15"/>
    <p:sldId id="514" r:id="rId16"/>
    <p:sldId id="517" r:id="rId17"/>
    <p:sldId id="516" r:id="rId18"/>
    <p:sldId id="518" r:id="rId19"/>
    <p:sldId id="519" r:id="rId20"/>
    <p:sldId id="520" r:id="rId21"/>
    <p:sldId id="521" r:id="rId22"/>
    <p:sldId id="530" r:id="rId23"/>
    <p:sldId id="523" r:id="rId24"/>
    <p:sldId id="524" r:id="rId25"/>
    <p:sldId id="531" r:id="rId26"/>
    <p:sldId id="526" r:id="rId27"/>
    <p:sldId id="527" r:id="rId28"/>
    <p:sldId id="532" r:id="rId29"/>
    <p:sldId id="407" r:id="rId30"/>
    <p:sldId id="417" r:id="rId31"/>
    <p:sldId id="281" r:id="rId32"/>
    <p:sldId id="275" r:id="rId33"/>
    <p:sldId id="276" r:id="rId34"/>
    <p:sldId id="277" r:id="rId35"/>
    <p:sldId id="278" r:id="rId36"/>
    <p:sldId id="283" r:id="rId37"/>
    <p:sldId id="284" r:id="rId38"/>
    <p:sldId id="309" r:id="rId39"/>
    <p:sldId id="310" r:id="rId40"/>
    <p:sldId id="288" r:id="rId41"/>
    <p:sldId id="289" r:id="rId42"/>
    <p:sldId id="418" r:id="rId43"/>
    <p:sldId id="312" r:id="rId44"/>
    <p:sldId id="313" r:id="rId45"/>
    <p:sldId id="31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06/01/2022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06/01/2022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06/01/2022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06/01/2022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06/01/2022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06/01/2022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06/01/2022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06/01/2022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06/01/2022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06/01/2022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06/01/2022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06/01/2022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l="-9000" r="-9000"/>
          </a:stretch>
        </a:blipFill>
        <a:effectLst/>
      </p:bgPr>
    </p:bg>
    <p:spTree>
      <p:nvGrpSpPr>
        <p:cNvPr id="1" name=""/>
        <p:cNvGrpSpPr/>
        <p:nvPr/>
      </p:nvGrpSpPr>
      <p:grpSpPr>
        <a:xfrm>
          <a:off x="0" y="0"/>
          <a:ext cx="0" cy="0"/>
          <a:chOff x="0" y="0"/>
          <a:chExt cx="0" cy="0"/>
        </a:xfrm>
      </p:grpSpPr>
      <p:sp>
        <p:nvSpPr>
          <p:cNvPr id="10" name="Rectangle 9"/>
          <p:cNvSpPr/>
          <p:nvPr/>
        </p:nvSpPr>
        <p:spPr>
          <a:xfrm>
            <a:off x="708966" y="5867400"/>
            <a:ext cx="7632847" cy="707886"/>
          </a:xfrm>
          <a:prstGeom prst="rect">
            <a:avLst/>
          </a:prstGeom>
        </p:spPr>
        <p:txBody>
          <a:bodyPr wrap="square">
            <a:spAutoFit/>
          </a:bodyPr>
          <a:lstStyle/>
          <a:p>
            <a:pPr algn="ctr" fontAlgn="auto">
              <a:spcBef>
                <a:spcPts val="0"/>
              </a:spcBef>
              <a:spcAft>
                <a:spcPts val="0"/>
              </a:spcAft>
              <a:defRPr/>
            </a:pPr>
            <a:r>
              <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04 </a:t>
            </a:r>
            <a:r>
              <a:rPr lang="en-US" sz="20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Jamadil</a:t>
            </a:r>
            <a:r>
              <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0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Akhir</a:t>
            </a:r>
            <a:r>
              <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1443 </a:t>
            </a:r>
            <a:r>
              <a:rPr lang="en-US" sz="20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07 </a:t>
            </a:r>
            <a:r>
              <a:rPr lang="en-US" sz="20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Januari</a:t>
            </a:r>
            <a:r>
              <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2022</a:t>
            </a:r>
          </a:p>
          <a:p>
            <a:pPr algn="ctr" fontAlgn="auto">
              <a:spcBef>
                <a:spcPts val="0"/>
              </a:spcBef>
              <a:spcAft>
                <a:spcPts val="0"/>
              </a:spcAft>
              <a:defRPr/>
            </a:pP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8783" y="304800"/>
            <a:ext cx="1219200" cy="14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457199" y="1753883"/>
            <a:ext cx="8187425"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err="1">
                <a:ln w="11430"/>
                <a:solidFill>
                  <a:srgbClr val="0070C0"/>
                </a:solidFill>
                <a:effectLst>
                  <a:outerShdw blurRad="76200" dist="50800" dir="5400000" algn="tl" rotWithShape="0">
                    <a:srgbClr val="000000">
                      <a:alpha val="65000"/>
                    </a:srgbClr>
                  </a:outerShdw>
                </a:effectLst>
                <a:latin typeface="Bernard MT Condensed" pitchFamily="18" charset="0"/>
              </a:rPr>
              <a:t>Jabatan</a:t>
            </a:r>
            <a:r>
              <a:rPr lang="en-US" sz="4000" b="1" spc="50" dirty="0">
                <a:ln w="11430"/>
                <a:solidFill>
                  <a:srgbClr val="0070C0"/>
                </a:solidFill>
                <a:effectLst>
                  <a:outerShdw blurRad="76200" dist="50800" dir="5400000" algn="tl" rotWithShape="0">
                    <a:srgbClr val="000000">
                      <a:alpha val="65000"/>
                    </a:srgbClr>
                  </a:outerShdw>
                </a:effectLst>
                <a:latin typeface="Bernard MT Condensed" pitchFamily="18" charset="0"/>
              </a:rPr>
              <a:t> H</a:t>
            </a:r>
            <a:r>
              <a:rPr lang="en-US" sz="4000" b="1" spc="50" dirty="0" smtClean="0">
                <a:ln w="11430"/>
                <a:solidFill>
                  <a:srgbClr val="0070C0"/>
                </a:solidFill>
                <a:effectLst>
                  <a:outerShdw blurRad="76200" dist="50800" dir="5400000" algn="tl" rotWithShape="0">
                    <a:srgbClr val="000000">
                      <a:alpha val="65000"/>
                    </a:srgbClr>
                  </a:outerShdw>
                </a:effectLst>
                <a:latin typeface="Bernard MT Condensed" pitchFamily="18" charset="0"/>
              </a:rPr>
              <a:t>al </a:t>
            </a:r>
            <a:r>
              <a:rPr lang="en-US" sz="4000" b="1" spc="50" dirty="0" err="1">
                <a:ln w="11430"/>
                <a:solidFill>
                  <a:srgbClr val="0070C0"/>
                </a:solidFill>
                <a:effectLst>
                  <a:outerShdw blurRad="76200" dist="50800" dir="5400000" algn="tl" rotWithShape="0">
                    <a:srgbClr val="000000">
                      <a:alpha val="65000"/>
                    </a:srgbClr>
                  </a:outerShdw>
                </a:effectLst>
                <a:latin typeface="Bernard MT Condensed" pitchFamily="18" charset="0"/>
              </a:rPr>
              <a:t>E</a:t>
            </a:r>
            <a:r>
              <a:rPr lang="en-US" sz="4000" b="1" spc="50" dirty="0" err="1" smtClean="0">
                <a:ln w="11430"/>
                <a:solidFill>
                  <a:srgbClr val="0070C0"/>
                </a:solidFill>
                <a:effectLst>
                  <a:outerShdw blurRad="76200" dist="50800" dir="5400000" algn="tl" rotWithShape="0">
                    <a:srgbClr val="000000">
                      <a:alpha val="65000"/>
                    </a:srgbClr>
                  </a:outerShdw>
                </a:effectLst>
                <a:latin typeface="Bernard MT Condensed" pitchFamily="18" charset="0"/>
              </a:rPr>
              <a:t>hwal</a:t>
            </a:r>
            <a:r>
              <a:rPr lang="en-US" sz="4000" b="1" spc="50" dirty="0" smtClean="0">
                <a:ln w="11430"/>
                <a:solidFill>
                  <a:srgbClr val="0070C0"/>
                </a:solidFill>
                <a:effectLst>
                  <a:outerShdw blurRad="76200" dist="50800" dir="5400000" algn="tl" rotWithShape="0">
                    <a:srgbClr val="000000">
                      <a:alpha val="65000"/>
                    </a:srgbClr>
                  </a:outerShdw>
                </a:effectLst>
                <a:latin typeface="Bernard MT Condensed" pitchFamily="18" charset="0"/>
              </a:rPr>
              <a:t> </a:t>
            </a:r>
            <a:r>
              <a:rPr lang="en-US" sz="4000" b="1" spc="50" dirty="0">
                <a:ln w="11430"/>
                <a:solidFill>
                  <a:srgbClr val="0070C0"/>
                </a:solidFill>
                <a:effectLst>
                  <a:outerShdw blurRad="76200" dist="50800" dir="5400000" algn="tl" rotWithShape="0">
                    <a:srgbClr val="000000">
                      <a:alpha val="65000"/>
                    </a:srgbClr>
                  </a:outerShdw>
                </a:effectLst>
                <a:latin typeface="Bernard MT Condensed" pitchFamily="18" charset="0"/>
              </a:rPr>
              <a:t>A</a:t>
            </a:r>
            <a:r>
              <a:rPr lang="en-US" sz="4000" b="1" spc="50" dirty="0" smtClean="0">
                <a:ln w="11430"/>
                <a:solidFill>
                  <a:srgbClr val="0070C0"/>
                </a:solidFill>
                <a:effectLst>
                  <a:outerShdw blurRad="76200" dist="50800" dir="5400000" algn="tl" rotWithShape="0">
                    <a:srgbClr val="000000">
                      <a:alpha val="65000"/>
                    </a:srgbClr>
                  </a:outerShdw>
                </a:effectLst>
                <a:latin typeface="Bernard MT Condensed" pitchFamily="18" charset="0"/>
              </a:rPr>
              <a:t>gama </a:t>
            </a:r>
            <a:r>
              <a:rPr lang="en-US" sz="4000" b="1" spc="50" dirty="0">
                <a:ln w="11430"/>
                <a:solidFill>
                  <a:srgbClr val="0070C0"/>
                </a:solidFill>
                <a:effectLst>
                  <a:outerShdw blurRad="76200" dist="50800" dir="5400000" algn="tl" rotWithShape="0">
                    <a:srgbClr val="000000">
                      <a:alpha val="65000"/>
                    </a:srgbClr>
                  </a:outerShdw>
                </a:effectLst>
                <a:latin typeface="Bernard MT Condensed" pitchFamily="18" charset="0"/>
              </a:rPr>
              <a:t>T</a:t>
            </a:r>
            <a:r>
              <a:rPr lang="en-US" sz="4000" b="1" spc="50" dirty="0" smtClean="0">
                <a:ln w="11430"/>
                <a:solidFill>
                  <a:srgbClr val="0070C0"/>
                </a:solidFill>
                <a:effectLst>
                  <a:outerShdw blurRad="76200" dist="50800" dir="5400000" algn="tl" rotWithShape="0">
                    <a:srgbClr val="000000">
                      <a:alpha val="65000"/>
                    </a:srgbClr>
                  </a:outerShdw>
                </a:effectLst>
                <a:latin typeface="Bernard MT Condensed" pitchFamily="18" charset="0"/>
              </a:rPr>
              <a:t>erengganu</a:t>
            </a:r>
            <a:endParaRPr lang="en-US" sz="4000" b="1" spc="50" dirty="0">
              <a:ln w="11430"/>
              <a:solidFill>
                <a:srgbClr val="0070C0"/>
              </a:solidFill>
              <a:effectLst>
                <a:outerShdw blurRad="76200" dist="50800" dir="5400000" algn="tl" rotWithShape="0">
                  <a:srgbClr val="000000">
                    <a:alpha val="65000"/>
                  </a:srgbClr>
                </a:outerShdw>
              </a:effectLst>
              <a:latin typeface="Bernard MT Condensed" pitchFamily="18" charset="0"/>
            </a:endParaRPr>
          </a:p>
        </p:txBody>
      </p:sp>
      <p:sp>
        <p:nvSpPr>
          <p:cNvPr id="9" name="Rectangle 5"/>
          <p:cNvSpPr txBox="1">
            <a:spLocks noChangeArrowheads="1"/>
          </p:cNvSpPr>
          <p:nvPr/>
        </p:nvSpPr>
        <p:spPr>
          <a:xfrm>
            <a:off x="2434325" y="2461769"/>
            <a:ext cx="4343400" cy="720080"/>
          </a:xfrm>
          <a:prstGeom prst="rect">
            <a:avLst/>
          </a:prstGeom>
          <a:noFill/>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Arial" pitchFamily="34" charset="0"/>
              </a:rPr>
              <a:t>KHUTBAH MULTIMEDIA</a:t>
            </a:r>
          </a:p>
          <a:p>
            <a:pPr marL="0" indent="0" algn="ctr">
              <a:buNone/>
            </a:pPr>
            <a:r>
              <a:rPr lang="ms-MY"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Arial" pitchFamily="34" charset="0"/>
              </a:rPr>
              <a:t>Siri: </a:t>
            </a:r>
            <a:r>
              <a:rPr lang="ms-MY"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Arial" pitchFamily="34" charset="0"/>
              </a:rPr>
              <a:t>01 / 2022</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Arial" pitchFamily="34" charset="0"/>
            </a:endParaRPr>
          </a:p>
        </p:txBody>
      </p:sp>
      <p:sp>
        <p:nvSpPr>
          <p:cNvPr id="7" name="Rectangle 6"/>
          <p:cNvSpPr/>
          <p:nvPr/>
        </p:nvSpPr>
        <p:spPr>
          <a:xfrm>
            <a:off x="567425" y="3581400"/>
            <a:ext cx="8077200" cy="2123658"/>
          </a:xfrm>
          <a:prstGeom prst="rect">
            <a:avLst/>
          </a:prstGeom>
          <a:noFill/>
        </p:spPr>
        <p:txBody>
          <a:bodyPr wrap="square" lIns="91440" tIns="45720" rIns="91440" bIns="45720">
            <a:spAutoFit/>
          </a:bodyPr>
          <a:lstStyle/>
          <a:p>
            <a:pPr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erlin Sans FB Demi" panose="020E0802020502020306" pitchFamily="34" charset="0"/>
              </a:rPr>
              <a:t>MUHASABAH DIRI </a:t>
            </a:r>
            <a:endPar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erlin Sans FB Demi" panose="020E0802020502020306" pitchFamily="34" charset="0"/>
            </a:endParaRPr>
          </a:p>
          <a:p>
            <a:pPr algn="ctr"/>
            <a: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erlin Sans FB Demi" panose="020E0802020502020306" pitchFamily="34" charset="0"/>
              </a:rPr>
              <a:t>SATU TUNTUTAN </a:t>
            </a:r>
            <a:endPar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erlin Sans FB Demi" panose="020E0802020502020306" pitchFamily="34" charset="0"/>
            </a:endParaRPr>
          </a:p>
        </p:txBody>
      </p:sp>
    </p:spTree>
    <p:extLst>
      <p:ext uri="{BB962C8B-B14F-4D97-AF65-F5344CB8AC3E}">
        <p14:creationId xmlns:p14="http://schemas.microsoft.com/office/powerpoint/2010/main" val="3023928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grayscl/>
          </a:blip>
          <a:srcRect/>
          <a:stretch>
            <a:fillRect t="-17000" b="-17000"/>
          </a:stretch>
        </a:blipFill>
        <a:effectLst/>
      </p:bgPr>
    </p:bg>
    <p:spTree>
      <p:nvGrpSpPr>
        <p:cNvPr id="1" name=""/>
        <p:cNvGrpSpPr/>
        <p:nvPr/>
      </p:nvGrpSpPr>
      <p:grpSpPr>
        <a:xfrm>
          <a:off x="0" y="0"/>
          <a:ext cx="0" cy="0"/>
          <a:chOff x="0" y="0"/>
          <a:chExt cx="0" cy="0"/>
        </a:xfrm>
      </p:grpSpPr>
      <p:sp>
        <p:nvSpPr>
          <p:cNvPr id="6" name="Rounded Rectangle 5"/>
          <p:cNvSpPr/>
          <p:nvPr/>
        </p:nvSpPr>
        <p:spPr>
          <a:xfrm>
            <a:off x="114300" y="3276600"/>
            <a:ext cx="8839200" cy="2667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sv-SE" sz="2800" b="1" spc="50" dirty="0">
                <a:ln w="11430"/>
                <a:solidFill>
                  <a:schemeClr val="tx1"/>
                </a:solidFill>
                <a:effectLst>
                  <a:outerShdw blurRad="76200" dist="50800" dir="5400000" algn="tl" rotWithShape="0">
                    <a:srgbClr val="000000">
                      <a:alpha val="65000"/>
                    </a:srgbClr>
                  </a:outerShdw>
                </a:effectLst>
              </a:rPr>
              <a:t>Yang </a:t>
            </a:r>
            <a:r>
              <a:rPr lang="sv-SE" sz="2800" b="1" spc="50" dirty="0" smtClean="0">
                <a:ln w="11430"/>
                <a:solidFill>
                  <a:schemeClr val="tx1"/>
                </a:solidFill>
                <a:effectLst>
                  <a:outerShdw blurRad="76200" dist="50800" dir="5400000" algn="tl" rotWithShape="0">
                    <a:srgbClr val="000000">
                      <a:alpha val="65000"/>
                    </a:srgbClr>
                  </a:outerShdw>
                </a:effectLst>
              </a:rPr>
              <a:t>bermaksud </a:t>
            </a:r>
            <a:r>
              <a:rPr lang="sv-SE"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sv-SE"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Orang yang bijak ialah orang yang bermuhasabah dirinya dan beramal untuk selepas mati. Orang yang lemah ialah orang yang membiarkan dirinya tunduk kepada hawa nafsunya sedang ia mengharapkan keamanan daripada Allah.</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Plaque 2"/>
          <p:cNvSpPr/>
          <p:nvPr/>
        </p:nvSpPr>
        <p:spPr>
          <a:xfrm>
            <a:off x="228600" y="152400"/>
            <a:ext cx="8610600" cy="762000"/>
          </a:xfrm>
          <a:prstGeom prst="plaque">
            <a:avLst>
              <a:gd name="adj" fmla="val 44239"/>
            </a:avLst>
          </a:prstGeom>
          <a:blipFill>
            <a:blip r:embed="rId3">
              <a:duotone>
                <a:schemeClr val="accent4">
                  <a:shade val="45000"/>
                  <a:satMod val="135000"/>
                </a:schemeClr>
                <a:prstClr val="white"/>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p>
        </p:txBody>
      </p:sp>
      <p:sp>
        <p:nvSpPr>
          <p:cNvPr id="2" name="Rectangle 1"/>
          <p:cNvSpPr/>
          <p:nvPr/>
        </p:nvSpPr>
        <p:spPr>
          <a:xfrm>
            <a:off x="304800" y="1295400"/>
            <a:ext cx="8458200" cy="1649682"/>
          </a:xfrm>
          <a:prstGeom prst="rect">
            <a:avLst/>
          </a:prstGeom>
        </p:spPr>
        <p:txBody>
          <a:bodyPr wrap="square">
            <a:spAutoFit/>
          </a:bodyPr>
          <a:lstStyle/>
          <a:p>
            <a:pPr algn="ctr" rtl="1">
              <a:lnSpc>
                <a:spcPct val="115000"/>
              </a:lnSpc>
              <a:spcAft>
                <a:spcPts val="600"/>
              </a:spcAft>
            </a:pPr>
            <a:r>
              <a:rPr lang="ar-SA" sz="4400" b="1" dirty="0">
                <a:ea typeface="Calibri"/>
                <a:cs typeface="Traditional Arabic"/>
              </a:rPr>
              <a:t>اَلْكَيِّسُ مَنْ دَانَ نَفْسَهُ وَعَمِلَ لِمَا بَعْدَ الْمَوْتِ وَالْعَاجِزُ مَنْ أَتْبَعَ نَفْسَهُ </a:t>
            </a:r>
            <a:r>
              <a:rPr lang="ar-SA" sz="4400" b="1" dirty="0" smtClean="0">
                <a:ea typeface="Calibri"/>
                <a:cs typeface="Traditional Arabic"/>
              </a:rPr>
              <a:t>هَوَاهُ</a:t>
            </a:r>
            <a:r>
              <a:rPr lang="en-US" sz="4400" dirty="0" smtClean="0">
                <a:ea typeface="Calibri"/>
                <a:cs typeface="Arial"/>
              </a:rPr>
              <a:t> </a:t>
            </a:r>
            <a:r>
              <a:rPr lang="ar-SA" sz="4400" b="1" dirty="0" smtClean="0">
                <a:ea typeface="Calibri"/>
                <a:cs typeface="Traditional Arabic"/>
              </a:rPr>
              <a:t>وَ </a:t>
            </a:r>
            <a:r>
              <a:rPr lang="ar-SA" sz="4400" b="1" dirty="0">
                <a:ea typeface="Calibri"/>
                <a:cs typeface="Traditional Arabic"/>
              </a:rPr>
              <a:t>تَمَنَّى عَلَى اللهِ الأَمَانِيْ</a:t>
            </a:r>
            <a:endParaRPr lang="en-US" sz="4400" dirty="0">
              <a:ea typeface="Times New Roman"/>
              <a:cs typeface="Arial"/>
            </a:endParaRPr>
          </a:p>
        </p:txBody>
      </p:sp>
      <p:sp>
        <p:nvSpPr>
          <p:cNvPr id="4" name="Rectangle 3"/>
          <p:cNvSpPr/>
          <p:nvPr/>
        </p:nvSpPr>
        <p:spPr>
          <a:xfrm>
            <a:off x="6934200" y="6172200"/>
            <a:ext cx="1699055" cy="369332"/>
          </a:xfrm>
          <a:prstGeom prst="rect">
            <a:avLst/>
          </a:prstGeom>
        </p:spPr>
        <p:txBody>
          <a:bodyPr wrap="none">
            <a:spAutoFit/>
          </a:bodyPr>
          <a:lstStyle/>
          <a:p>
            <a:r>
              <a:rPr lang="en-US" b="1" dirty="0">
                <a:solidFill>
                  <a:srgbClr val="7030A0"/>
                </a:solidFill>
              </a:rPr>
              <a:t> (H.R. al </a:t>
            </a:r>
            <a:r>
              <a:rPr lang="en-US" b="1" dirty="0" err="1">
                <a:solidFill>
                  <a:srgbClr val="7030A0"/>
                </a:solidFill>
              </a:rPr>
              <a:t>Tirmizi</a:t>
            </a:r>
            <a:r>
              <a:rPr lang="en-US" b="1" dirty="0">
                <a:solidFill>
                  <a:srgbClr val="7030A0"/>
                </a:solidFill>
              </a:rPr>
              <a:t>)</a:t>
            </a:r>
          </a:p>
        </p:txBody>
      </p:sp>
    </p:spTree>
    <p:extLst>
      <p:ext uri="{BB962C8B-B14F-4D97-AF65-F5344CB8AC3E}">
        <p14:creationId xmlns:p14="http://schemas.microsoft.com/office/powerpoint/2010/main" val="1584772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Cloud Callout 3"/>
          <p:cNvSpPr/>
          <p:nvPr/>
        </p:nvSpPr>
        <p:spPr>
          <a:xfrm>
            <a:off x="522514" y="228600"/>
            <a:ext cx="8382000" cy="762000"/>
          </a:xfrm>
          <a:prstGeom prst="cloudCallout">
            <a:avLst>
              <a:gd name="adj1" fmla="val -1810"/>
              <a:gd name="adj2" fmla="val 131530"/>
            </a:avLst>
          </a:prstGeom>
          <a:blipFill>
            <a:blip r:embed="rId3">
              <a:duotone>
                <a:prstClr val="black"/>
                <a:schemeClr val="accent4">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Hikmah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Muhasabah</a:t>
            </a:r>
            <a:endParaRPr lang="en-US" sz="2800" dirty="0"/>
          </a:p>
        </p:txBody>
      </p:sp>
      <p:sp>
        <p:nvSpPr>
          <p:cNvPr id="2" name="Cloud 1"/>
          <p:cNvSpPr/>
          <p:nvPr/>
        </p:nvSpPr>
        <p:spPr>
          <a:xfrm>
            <a:off x="210787" y="1219200"/>
            <a:ext cx="8695706" cy="5410200"/>
          </a:xfrm>
          <a:prstGeom prst="cloud">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Bukan </a:t>
            </a:r>
            <a:r>
              <a:rPr lang="sv-SE"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sahaja proses “bedah siasat” untuk menilai kegagalan dan kejayaan di dunia semata-mata, malah yang lebih penting lagi, ia merupakan proses menilai kejayaan dunia yang membawa kejayaan kita pada hari akhirat.</a:t>
            </a:r>
            <a:endPar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285324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8354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Cloud Callout 3"/>
          <p:cNvSpPr/>
          <p:nvPr/>
        </p:nvSpPr>
        <p:spPr>
          <a:xfrm>
            <a:off x="210787" y="228600"/>
            <a:ext cx="8693727" cy="990600"/>
          </a:xfrm>
          <a:prstGeom prst="cloudCallout">
            <a:avLst>
              <a:gd name="adj1" fmla="val -1810"/>
              <a:gd name="adj2" fmla="val 131530"/>
            </a:avLst>
          </a:prstGeom>
          <a:blipFill>
            <a:blip r:embed="rId3">
              <a:duotone>
                <a:prstClr val="black"/>
                <a:schemeClr val="accent4">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Saiyidina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Umar </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Khattab</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pernah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p>
        </p:txBody>
      </p:sp>
      <p:sp>
        <p:nvSpPr>
          <p:cNvPr id="3" name="Plaque 2"/>
          <p:cNvSpPr/>
          <p:nvPr/>
        </p:nvSpPr>
        <p:spPr>
          <a:xfrm>
            <a:off x="762000" y="2209800"/>
            <a:ext cx="7696200" cy="3657600"/>
          </a:xfrm>
          <a:prstGeom prst="plaque">
            <a:avLst/>
          </a:prstGeom>
          <a:solidFill>
            <a:schemeClr val="accent5">
              <a:lumMod val="40000"/>
              <a:lumOff val="6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Hitungkanlah</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diri</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kamu</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sebelum</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kamu</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dihitungkan</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timbangkanlah</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diri</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kamu</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amal-amal</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kamu</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sebelum</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kamu</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ditimbangkan</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maka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sesungguhnya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lebih</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mudah</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hitungan</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atas</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kamu</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pada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hari</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esok</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hari</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akhirat</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bahawa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kamu</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menghitungkan</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diri</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kamu</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pada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hari</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ini</a:t>
            </a:r>
            <a:endPar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2263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9000" r="-9000"/>
          </a:stretch>
        </a:blipFill>
        <a:effectLst/>
      </p:bgPr>
    </p:bg>
    <p:spTree>
      <p:nvGrpSpPr>
        <p:cNvPr id="1" name=""/>
        <p:cNvGrpSpPr/>
        <p:nvPr/>
      </p:nvGrpSpPr>
      <p:grpSpPr>
        <a:xfrm>
          <a:off x="0" y="0"/>
          <a:ext cx="0" cy="0"/>
          <a:chOff x="0" y="0"/>
          <a:chExt cx="0" cy="0"/>
        </a:xfrm>
      </p:grpSpPr>
      <p:sp>
        <p:nvSpPr>
          <p:cNvPr id="4" name="Cloud Callout 3"/>
          <p:cNvSpPr/>
          <p:nvPr/>
        </p:nvSpPr>
        <p:spPr>
          <a:xfrm>
            <a:off x="228600" y="1066800"/>
            <a:ext cx="5257799" cy="914400"/>
          </a:xfrm>
          <a:prstGeom prst="cloudCallout">
            <a:avLst>
              <a:gd name="adj1" fmla="val 17162"/>
              <a:gd name="adj2" fmla="val 101919"/>
            </a:avLst>
          </a:prstGeom>
          <a:blipFill>
            <a:blip r:embed="rId3">
              <a:duotone>
                <a:prstClr val="black"/>
                <a:schemeClr val="accent4">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pemimpin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masyarakat</a:t>
            </a:r>
            <a:endParaRPr lang="en-US" sz="2400" dirty="0"/>
          </a:p>
        </p:txBody>
      </p:sp>
      <p:sp>
        <p:nvSpPr>
          <p:cNvPr id="3" name="Plaque 2"/>
          <p:cNvSpPr/>
          <p:nvPr/>
        </p:nvSpPr>
        <p:spPr>
          <a:xfrm>
            <a:off x="914400" y="152400"/>
            <a:ext cx="7696200" cy="609600"/>
          </a:xfrm>
          <a:prstGeom prst="plaque">
            <a:avLst>
              <a:gd name="adj" fmla="val 50000"/>
            </a:avLst>
          </a:prstGeom>
          <a:solidFill>
            <a:schemeClr val="accent5">
              <a:lumMod val="40000"/>
              <a:lumOff val="6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Muhasabah</a:t>
            </a:r>
            <a:r>
              <a:rPr lang="en-US" sz="3200"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3200"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200" dirty="0">
              <a:solidFill>
                <a:srgbClr val="FFC000"/>
              </a:solidFill>
            </a:endParaRPr>
          </a:p>
        </p:txBody>
      </p:sp>
      <p:sp>
        <p:nvSpPr>
          <p:cNvPr id="2" name="Rectangle 1"/>
          <p:cNvSpPr/>
          <p:nvPr/>
        </p:nvSpPr>
        <p:spPr>
          <a:xfrm>
            <a:off x="591787" y="2514600"/>
            <a:ext cx="8001000" cy="4154984"/>
          </a:xfrm>
          <a:prstGeom prst="rect">
            <a:avLst/>
          </a:prstGeom>
          <a:solidFill>
            <a:schemeClr val="accent6">
              <a:lumMod val="20000"/>
              <a:lumOff val="80000"/>
              <a:alpha val="80000"/>
            </a:schemeClr>
          </a:solidFill>
        </p:spPr>
        <p:txBody>
          <a:bodyPr wrap="square">
            <a:spAutoFit/>
          </a:bodyPr>
          <a:lstStyle/>
          <a:p>
            <a:pPr algn="just"/>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Kita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perlu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muhasabah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diri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merenung</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menghitung</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sejauhmana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kita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telah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berjaya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menunaikan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tanggungjawab</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amanah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kepimpinan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terhadap</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orang yang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kita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pimpin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adakah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kita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benar-benar</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memimpin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dengan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adil</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berintegriti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dengan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memberi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hak</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kepada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berhak</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membantu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golongan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dhaif</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Begitu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juga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jika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kita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sebagai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penjawat</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awam</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perlu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menilai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dengan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hati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jujur</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ikhlas</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sejauhmana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kita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telah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memberi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khidmat</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terbaik</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kepada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orang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ramai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membantu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kelancaran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pelaksanaan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semua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aktiviti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rancangan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untuk</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kemakmuran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negeri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rakyat</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p:txBody>
      </p:sp>
    </p:spTree>
    <p:extLst>
      <p:ext uri="{BB962C8B-B14F-4D97-AF65-F5344CB8AC3E}">
        <p14:creationId xmlns:p14="http://schemas.microsoft.com/office/powerpoint/2010/main" val="3552174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9000" r="-9000"/>
          </a:stretch>
        </a:blipFill>
        <a:effectLst/>
      </p:bgPr>
    </p:bg>
    <p:spTree>
      <p:nvGrpSpPr>
        <p:cNvPr id="1" name=""/>
        <p:cNvGrpSpPr/>
        <p:nvPr/>
      </p:nvGrpSpPr>
      <p:grpSpPr>
        <a:xfrm>
          <a:off x="0" y="0"/>
          <a:ext cx="0" cy="0"/>
          <a:chOff x="0" y="0"/>
          <a:chExt cx="0" cy="0"/>
        </a:xfrm>
      </p:grpSpPr>
      <p:sp>
        <p:nvSpPr>
          <p:cNvPr id="4" name="Cloud Callout 3"/>
          <p:cNvSpPr/>
          <p:nvPr/>
        </p:nvSpPr>
        <p:spPr>
          <a:xfrm>
            <a:off x="228600" y="1066800"/>
            <a:ext cx="5257799" cy="914400"/>
          </a:xfrm>
          <a:prstGeom prst="cloudCallout">
            <a:avLst>
              <a:gd name="adj1" fmla="val 17162"/>
              <a:gd name="adj2" fmla="val 101919"/>
            </a:avLst>
          </a:prstGeom>
          <a:blipFill>
            <a:blip r:embed="rId3">
              <a:duotone>
                <a:prstClr val="black"/>
                <a:schemeClr val="accent4">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pemimpin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masyarakat</a:t>
            </a:r>
            <a:endParaRPr lang="en-US" sz="2400" dirty="0"/>
          </a:p>
        </p:txBody>
      </p:sp>
      <p:sp>
        <p:nvSpPr>
          <p:cNvPr id="3" name="Plaque 2"/>
          <p:cNvSpPr/>
          <p:nvPr/>
        </p:nvSpPr>
        <p:spPr>
          <a:xfrm>
            <a:off x="914400" y="152400"/>
            <a:ext cx="7696200" cy="609600"/>
          </a:xfrm>
          <a:prstGeom prst="plaque">
            <a:avLst>
              <a:gd name="adj" fmla="val 50000"/>
            </a:avLst>
          </a:prstGeom>
          <a:solidFill>
            <a:schemeClr val="accent5">
              <a:lumMod val="40000"/>
              <a:lumOff val="6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Muhasabah</a:t>
            </a:r>
            <a:r>
              <a:rPr lang="en-US" sz="3200"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3200"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200" dirty="0">
              <a:solidFill>
                <a:srgbClr val="FFC000"/>
              </a:solidFill>
            </a:endParaRPr>
          </a:p>
        </p:txBody>
      </p:sp>
      <p:sp>
        <p:nvSpPr>
          <p:cNvPr id="2" name="Rectangle 1"/>
          <p:cNvSpPr/>
          <p:nvPr/>
        </p:nvSpPr>
        <p:spPr>
          <a:xfrm>
            <a:off x="609600" y="2743200"/>
            <a:ext cx="8001000" cy="3046988"/>
          </a:xfrm>
          <a:prstGeom prst="rect">
            <a:avLst/>
          </a:prstGeom>
          <a:solidFill>
            <a:schemeClr val="accent6">
              <a:lumMod val="20000"/>
              <a:lumOff val="80000"/>
              <a:alpha val="80000"/>
            </a:schemeClr>
          </a:solidFill>
        </p:spPr>
        <p:txBody>
          <a:bodyPr wrap="square">
            <a:spAutoFit/>
          </a:bodyPr>
          <a:lstStyle/>
          <a:p>
            <a:pPr algn="just"/>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Andainya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muhasabah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diri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mengatakan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kita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sudah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berjaya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menunaikan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semua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tugas</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tanggungjawab</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perbanyakkan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pujian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kita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kepada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Allah.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Jika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adalah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sebaliknya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perbanyakkan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istighfar</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perkuatkan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azam</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serta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tekad</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keikhlasan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untuk</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memperbaiki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kelemahan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tahun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akan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datang</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Perlu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kita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insaf</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bahawa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kepimpinan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jawatan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kita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pegang</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itu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bukanlah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satu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kemuliaan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sisi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Allah,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tetapi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ianya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adalah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tanggungjawab</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amanah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810499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grayscl/>
          </a:blip>
          <a:srcRect/>
          <a:stretch>
            <a:fillRect t="-17000" b="-17000"/>
          </a:stretch>
        </a:blipFill>
        <a:effectLst/>
      </p:bgPr>
    </p:bg>
    <p:spTree>
      <p:nvGrpSpPr>
        <p:cNvPr id="1" name=""/>
        <p:cNvGrpSpPr/>
        <p:nvPr/>
      </p:nvGrpSpPr>
      <p:grpSpPr>
        <a:xfrm>
          <a:off x="0" y="0"/>
          <a:ext cx="0" cy="0"/>
          <a:chOff x="0" y="0"/>
          <a:chExt cx="0" cy="0"/>
        </a:xfrm>
      </p:grpSpPr>
      <p:sp>
        <p:nvSpPr>
          <p:cNvPr id="6" name="Rounded Rectangle 5"/>
          <p:cNvSpPr/>
          <p:nvPr/>
        </p:nvSpPr>
        <p:spPr>
          <a:xfrm>
            <a:off x="114300" y="1295400"/>
            <a:ext cx="8839200" cy="449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sv-SE" sz="2800" b="1" spc="50" dirty="0">
                <a:ln w="11430"/>
                <a:solidFill>
                  <a:schemeClr val="tx1"/>
                </a:solidFill>
                <a:effectLst>
                  <a:outerShdw blurRad="76200" dist="50800" dir="5400000" algn="tl" rotWithShape="0">
                    <a:srgbClr val="000000">
                      <a:alpha val="65000"/>
                    </a:srgbClr>
                  </a:outerShdw>
                </a:effectLst>
              </a:rPr>
              <a:t>Berkata Nabi saw kepada Abu Zar al Ghifaari apabila beliau meminta untuk dilantik kepada satu </a:t>
            </a:r>
            <a:r>
              <a:rPr lang="sv-SE" sz="2800" b="1" spc="50" dirty="0" smtClean="0">
                <a:ln w="11430"/>
                <a:solidFill>
                  <a:schemeClr val="tx1"/>
                </a:solidFill>
                <a:effectLst>
                  <a:outerShdw blurRad="76200" dist="50800" dir="5400000" algn="tl" rotWithShape="0">
                    <a:srgbClr val="000000">
                      <a:alpha val="65000"/>
                    </a:srgbClr>
                  </a:outerShdw>
                </a:effectLst>
              </a:rPr>
              <a:t>jawatan :</a:t>
            </a:r>
          </a:p>
          <a:p>
            <a:pPr algn="just"/>
            <a:endParaRPr lang="sv-SE" sz="2800" b="1" spc="50" dirty="0">
              <a:ln w="11430"/>
              <a:solidFill>
                <a:schemeClr val="tx1"/>
              </a:solidFill>
              <a:effectLst>
                <a:outerShdw blurRad="76200" dist="50800" dir="5400000" algn="tl" rotWithShape="0">
                  <a:srgbClr val="000000">
                    <a:alpha val="65000"/>
                  </a:srgbClr>
                </a:outerShdw>
              </a:effectLst>
            </a:endParaRPr>
          </a:p>
          <a:p>
            <a:pPr algn="just"/>
            <a:r>
              <a:rPr lang="sv-SE"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sv-SE" sz="3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Wahai Abu Zar, sesungguhnya  awak adalah  lemah, sedang jawatan tersebut adalah amanah, sesungguhnya ia pada hari qiamat adalah satu kerugian dan penyesalan , kecuali bagi yang mengambil jawatan tersebut dengan cara yang benar dan menunaikan segala </a:t>
            </a:r>
            <a:r>
              <a:rPr lang="sv-SE"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kewajipannya ”</a:t>
            </a:r>
            <a:endParaRPr lang="en-US" sz="3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Plaque 2"/>
          <p:cNvSpPr/>
          <p:nvPr/>
        </p:nvSpPr>
        <p:spPr>
          <a:xfrm>
            <a:off x="228600" y="152400"/>
            <a:ext cx="8610600" cy="762000"/>
          </a:xfrm>
          <a:prstGeom prst="plaque">
            <a:avLst>
              <a:gd name="adj" fmla="val 44239"/>
            </a:avLst>
          </a:prstGeom>
          <a:blipFill>
            <a:blip r:embed="rId3">
              <a:duotone>
                <a:schemeClr val="accent4">
                  <a:shade val="45000"/>
                  <a:satMod val="135000"/>
                </a:schemeClr>
                <a:prstClr val="white"/>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p>
        </p:txBody>
      </p:sp>
      <p:sp>
        <p:nvSpPr>
          <p:cNvPr id="4" name="Rectangle 3"/>
          <p:cNvSpPr/>
          <p:nvPr/>
        </p:nvSpPr>
        <p:spPr>
          <a:xfrm>
            <a:off x="6934200" y="6172200"/>
            <a:ext cx="1549976" cy="369332"/>
          </a:xfrm>
          <a:prstGeom prst="rect">
            <a:avLst/>
          </a:prstGeom>
        </p:spPr>
        <p:txBody>
          <a:bodyPr wrap="none">
            <a:spAutoFit/>
          </a:bodyPr>
          <a:lstStyle/>
          <a:p>
            <a:r>
              <a:rPr lang="en-US" b="1" dirty="0">
                <a:solidFill>
                  <a:srgbClr val="7030A0"/>
                </a:solidFill>
              </a:rPr>
              <a:t> (H.R. </a:t>
            </a:r>
            <a:r>
              <a:rPr lang="en-US" b="1" dirty="0" smtClean="0">
                <a:solidFill>
                  <a:srgbClr val="7030A0"/>
                </a:solidFill>
              </a:rPr>
              <a:t>Muslim)</a:t>
            </a:r>
            <a:endParaRPr lang="en-US" b="1" dirty="0">
              <a:solidFill>
                <a:srgbClr val="7030A0"/>
              </a:solidFill>
            </a:endParaRPr>
          </a:p>
        </p:txBody>
      </p:sp>
    </p:spTree>
    <p:extLst>
      <p:ext uri="{BB962C8B-B14F-4D97-AF65-F5344CB8AC3E}">
        <p14:creationId xmlns:p14="http://schemas.microsoft.com/office/powerpoint/2010/main" val="17006360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9000" r="-9000"/>
          </a:stretch>
        </a:blipFill>
        <a:effectLst/>
      </p:bgPr>
    </p:bg>
    <p:spTree>
      <p:nvGrpSpPr>
        <p:cNvPr id="1" name=""/>
        <p:cNvGrpSpPr/>
        <p:nvPr/>
      </p:nvGrpSpPr>
      <p:grpSpPr>
        <a:xfrm>
          <a:off x="0" y="0"/>
          <a:ext cx="0" cy="0"/>
          <a:chOff x="0" y="0"/>
          <a:chExt cx="0" cy="0"/>
        </a:xfrm>
      </p:grpSpPr>
      <p:sp>
        <p:nvSpPr>
          <p:cNvPr id="4" name="Cloud Callout 3"/>
          <p:cNvSpPr/>
          <p:nvPr/>
        </p:nvSpPr>
        <p:spPr>
          <a:xfrm>
            <a:off x="228600" y="1066800"/>
            <a:ext cx="5257799" cy="914400"/>
          </a:xfrm>
          <a:prstGeom prst="cloudCallout">
            <a:avLst>
              <a:gd name="adj1" fmla="val 17162"/>
              <a:gd name="adj2" fmla="val 101919"/>
            </a:avLst>
          </a:prstGeom>
          <a:blipFill>
            <a:blip r:embed="rId3">
              <a:duotone>
                <a:prstClr val="black"/>
                <a:schemeClr val="accent4">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ketua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keluarga</a:t>
            </a:r>
            <a:endParaRPr lang="en-US" sz="2400" dirty="0"/>
          </a:p>
        </p:txBody>
      </p:sp>
      <p:sp>
        <p:nvSpPr>
          <p:cNvPr id="3" name="Plaque 2"/>
          <p:cNvSpPr/>
          <p:nvPr/>
        </p:nvSpPr>
        <p:spPr>
          <a:xfrm>
            <a:off x="914400" y="152400"/>
            <a:ext cx="7696200" cy="609600"/>
          </a:xfrm>
          <a:prstGeom prst="plaque">
            <a:avLst>
              <a:gd name="adj" fmla="val 50000"/>
            </a:avLst>
          </a:prstGeom>
          <a:solidFill>
            <a:schemeClr val="accent5">
              <a:lumMod val="40000"/>
              <a:lumOff val="6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Muhasabah</a:t>
            </a:r>
            <a:r>
              <a:rPr lang="en-US" sz="3200"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3200"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200" dirty="0">
              <a:solidFill>
                <a:srgbClr val="FFC000"/>
              </a:solidFill>
            </a:endParaRPr>
          </a:p>
        </p:txBody>
      </p:sp>
      <p:sp>
        <p:nvSpPr>
          <p:cNvPr id="2" name="Rectangle 1"/>
          <p:cNvSpPr/>
          <p:nvPr/>
        </p:nvSpPr>
        <p:spPr>
          <a:xfrm>
            <a:off x="609600" y="2590800"/>
            <a:ext cx="8001000" cy="4154984"/>
          </a:xfrm>
          <a:prstGeom prst="rect">
            <a:avLst/>
          </a:prstGeom>
          <a:solidFill>
            <a:schemeClr val="accent6">
              <a:lumMod val="20000"/>
              <a:lumOff val="80000"/>
              <a:alpha val="80000"/>
            </a:schemeClr>
          </a:solidFill>
        </p:spPr>
        <p:txBody>
          <a:bodyPr wrap="square">
            <a:spAutoFit/>
          </a:bodyPr>
          <a:lstStyle/>
          <a:p>
            <a:pPr algn="just"/>
            <a:r>
              <a:rPr lang="en-MY"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Kita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perlu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sentiasa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muhasabah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diri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dengan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menilai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diri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sejauh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mana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kita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sudah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berjaya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menjadikan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keluarga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kita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keluarga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bahagia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sakinah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harmoni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damai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diikat</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dengan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rasa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cinta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kasih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sayang</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sebenar</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antara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suami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isteri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anak-anak</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Sebagai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suami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sudah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berjayakah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kita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menunaikan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kewajipan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kita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memberi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hak</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kasih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sayang</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kepada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isteri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membimbing</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isteri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mengenal</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taat</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kepada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Allah.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Sebagai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bapa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pula,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sudah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berjayakah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kita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memberi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kasih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sayang</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kepada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anak-anak</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kita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mendidik</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membesar</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mereka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menjadi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insan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baik</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berilmu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mengenal</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Allah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sebagai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penciptaNya</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99259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6" name="Rounded Rectangle 5"/>
          <p:cNvSpPr/>
          <p:nvPr/>
        </p:nvSpPr>
        <p:spPr>
          <a:xfrm>
            <a:off x="114300" y="2057400"/>
            <a:ext cx="8839200" cy="3505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sv-SE" sz="3200" b="1" spc="50" dirty="0">
                <a:ln w="11430"/>
                <a:solidFill>
                  <a:schemeClr val="tx1"/>
                </a:solidFill>
                <a:effectLst>
                  <a:outerShdw blurRad="76200" dist="50800" dir="5400000" algn="tl" rotWithShape="0">
                    <a:srgbClr val="000000">
                      <a:alpha val="65000"/>
                    </a:srgbClr>
                  </a:outerShdw>
                </a:effectLst>
              </a:rPr>
              <a:t>Yang </a:t>
            </a:r>
            <a:r>
              <a:rPr lang="sv-SE" sz="3200" b="1" spc="50" dirty="0" smtClean="0">
                <a:ln w="11430"/>
                <a:solidFill>
                  <a:schemeClr val="tx1"/>
                </a:solidFill>
                <a:effectLst>
                  <a:outerShdw blurRad="76200" dist="50800" dir="5400000" algn="tl" rotWithShape="0">
                    <a:srgbClr val="000000">
                      <a:alpha val="65000"/>
                    </a:srgbClr>
                  </a:outerShdw>
                </a:effectLst>
              </a:rPr>
              <a:t>bermaksud </a:t>
            </a:r>
            <a:r>
              <a:rPr lang="sv-SE"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sv-SE"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 </a:t>
            </a:r>
            <a:r>
              <a:rPr lang="sv-SE"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 antara tanda-tanda yang membuktikan kekuasaan dan rahmatNya, bahawa Dia menciptakan untuk kamu isteri-isteri dari jenis kamu sendiri supaya kamu bersenang hati dan hidup mesra dengannya, dan menjadikan di antara kamu kasih sayang dan belas kasihan”.</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Plaque 2"/>
          <p:cNvSpPr/>
          <p:nvPr/>
        </p:nvSpPr>
        <p:spPr>
          <a:xfrm>
            <a:off x="228600" y="152400"/>
            <a:ext cx="8610600" cy="990600"/>
          </a:xfrm>
          <a:prstGeom prst="plaque">
            <a:avLst>
              <a:gd name="adj" fmla="val 44239"/>
            </a:avLst>
          </a:prstGeom>
          <a:blipFill>
            <a:blip r:embed="rId3">
              <a:duotone>
                <a:schemeClr val="accent6">
                  <a:shade val="45000"/>
                  <a:satMod val="135000"/>
                </a:schemeClr>
                <a:prstClr val="white"/>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SWT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-Rum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21 :</a:t>
            </a:r>
            <a:endParaRPr lang="en-US" sz="2800" dirty="0"/>
          </a:p>
        </p:txBody>
      </p:sp>
    </p:spTree>
    <p:extLst>
      <p:ext uri="{BB962C8B-B14F-4D97-AF65-F5344CB8AC3E}">
        <p14:creationId xmlns:p14="http://schemas.microsoft.com/office/powerpoint/2010/main" val="2309857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9000" r="-9000"/>
          </a:stretch>
        </a:blipFill>
        <a:effectLst/>
      </p:bgPr>
    </p:bg>
    <p:spTree>
      <p:nvGrpSpPr>
        <p:cNvPr id="1" name=""/>
        <p:cNvGrpSpPr/>
        <p:nvPr/>
      </p:nvGrpSpPr>
      <p:grpSpPr>
        <a:xfrm>
          <a:off x="0" y="0"/>
          <a:ext cx="0" cy="0"/>
          <a:chOff x="0" y="0"/>
          <a:chExt cx="0" cy="0"/>
        </a:xfrm>
      </p:grpSpPr>
      <p:sp>
        <p:nvSpPr>
          <p:cNvPr id="4" name="Cloud Callout 3"/>
          <p:cNvSpPr/>
          <p:nvPr/>
        </p:nvSpPr>
        <p:spPr>
          <a:xfrm>
            <a:off x="228600" y="1066800"/>
            <a:ext cx="5257799" cy="914400"/>
          </a:xfrm>
          <a:prstGeom prst="cloudCallout">
            <a:avLst>
              <a:gd name="adj1" fmla="val 17162"/>
              <a:gd name="adj2" fmla="val 101919"/>
            </a:avLst>
          </a:prstGeom>
          <a:blipFill>
            <a:blip r:embed="rId3">
              <a:duotone>
                <a:prstClr val="black"/>
                <a:schemeClr val="accent4">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seorang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individu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Muslim</a:t>
            </a:r>
            <a:endParaRPr lang="en-US" sz="2400" dirty="0"/>
          </a:p>
        </p:txBody>
      </p:sp>
      <p:sp>
        <p:nvSpPr>
          <p:cNvPr id="3" name="Plaque 2"/>
          <p:cNvSpPr/>
          <p:nvPr/>
        </p:nvSpPr>
        <p:spPr>
          <a:xfrm>
            <a:off x="914400" y="152400"/>
            <a:ext cx="7696200" cy="609600"/>
          </a:xfrm>
          <a:prstGeom prst="plaque">
            <a:avLst>
              <a:gd name="adj" fmla="val 50000"/>
            </a:avLst>
          </a:prstGeom>
          <a:solidFill>
            <a:schemeClr val="accent5">
              <a:lumMod val="40000"/>
              <a:lumOff val="6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Muhasabah</a:t>
            </a:r>
            <a:r>
              <a:rPr lang="en-US" sz="3200"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3200"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200" dirty="0">
              <a:solidFill>
                <a:srgbClr val="FFC000"/>
              </a:solidFill>
            </a:endParaRPr>
          </a:p>
        </p:txBody>
      </p:sp>
      <p:sp>
        <p:nvSpPr>
          <p:cNvPr id="2" name="Rectangle 1"/>
          <p:cNvSpPr/>
          <p:nvPr/>
        </p:nvSpPr>
        <p:spPr>
          <a:xfrm>
            <a:off x="457200" y="2549236"/>
            <a:ext cx="8305800" cy="4154984"/>
          </a:xfrm>
          <a:prstGeom prst="rect">
            <a:avLst/>
          </a:prstGeom>
          <a:solidFill>
            <a:schemeClr val="accent6">
              <a:lumMod val="20000"/>
              <a:lumOff val="80000"/>
              <a:alpha val="80000"/>
            </a:schemeClr>
          </a:solidFill>
        </p:spPr>
        <p:txBody>
          <a:bodyPr wrap="square">
            <a:spAutoFit/>
          </a:bodyPr>
          <a:lstStyle/>
          <a:p>
            <a:pPr algn="just"/>
            <a:r>
              <a:rPr lang="en-MY"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Kita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perlu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tanya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kepada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diri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kita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berjayakah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menjadi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seorang</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hamba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Allah yang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baik</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sepanjang</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tahun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2021,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sempurnakah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ibadahku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wajib</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kepada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Allah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atau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masih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banyak</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kelemahan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mesti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aku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perbaiki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Sudah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bersihkah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diriku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dari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dosa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noda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atau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masih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banyak</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lagi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larangan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Allah yang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aku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seronok</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lakukan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Sudah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sucikah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hatiku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dengan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keimanan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jitu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kepada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Allah,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atau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masih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lagi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kepercayaan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syirik</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sifat</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buruk</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seperti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sombong</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riya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takabbur</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hasad</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dengki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ujub</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bersarang</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dalam</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hatiku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Sudah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sempurnakah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akhlakku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dengan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insan-insan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sekelilingku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dengan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anak</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isteriku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ibubapaku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saudara-saudaraku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jiran-jiran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kawan-kawanku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515671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16000" r="-16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44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9988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9000" r="-9000"/>
          </a:stretch>
        </a:blipFill>
        <a:effectLst/>
      </p:bgPr>
    </p:bg>
    <p:spTree>
      <p:nvGrpSpPr>
        <p:cNvPr id="1" name=""/>
        <p:cNvGrpSpPr/>
        <p:nvPr/>
      </p:nvGrpSpPr>
      <p:grpSpPr>
        <a:xfrm>
          <a:off x="0" y="0"/>
          <a:ext cx="0" cy="0"/>
          <a:chOff x="0" y="0"/>
          <a:chExt cx="0" cy="0"/>
        </a:xfrm>
      </p:grpSpPr>
      <p:sp>
        <p:nvSpPr>
          <p:cNvPr id="4" name="Cloud Callout 3"/>
          <p:cNvSpPr/>
          <p:nvPr/>
        </p:nvSpPr>
        <p:spPr>
          <a:xfrm>
            <a:off x="228601" y="1066800"/>
            <a:ext cx="3962400" cy="533400"/>
          </a:xfrm>
          <a:prstGeom prst="cloudCallout">
            <a:avLst>
              <a:gd name="adj1" fmla="val 27951"/>
              <a:gd name="adj2" fmla="val 55166"/>
            </a:avLst>
          </a:prstGeom>
          <a:blipFill>
            <a:blip r:embed="rId3">
              <a:duotone>
                <a:prstClr val="black"/>
                <a:schemeClr val="accent2">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PERTAMA</a:t>
            </a:r>
            <a:endParaRPr lang="en-US" sz="2400" dirty="0"/>
          </a:p>
        </p:txBody>
      </p:sp>
      <p:sp>
        <p:nvSpPr>
          <p:cNvPr id="3" name="Plaque 2"/>
          <p:cNvSpPr/>
          <p:nvPr/>
        </p:nvSpPr>
        <p:spPr>
          <a:xfrm>
            <a:off x="0" y="152400"/>
            <a:ext cx="8915400" cy="609600"/>
          </a:xfrm>
          <a:prstGeom prst="plaque">
            <a:avLst>
              <a:gd name="adj" fmla="val 50000"/>
            </a:avLst>
          </a:prstGeom>
          <a:solidFill>
            <a:srgbClr val="00B05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Kelebihan</a:t>
            </a: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Hikmah</a:t>
            </a: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Muhasabah</a:t>
            </a:r>
            <a:endParaRPr lang="en-US" sz="3200" dirty="0">
              <a:solidFill>
                <a:srgbClr val="FFFF00"/>
              </a:solidFill>
            </a:endParaRPr>
          </a:p>
        </p:txBody>
      </p:sp>
      <p:sp>
        <p:nvSpPr>
          <p:cNvPr id="2" name="Rectangle 1"/>
          <p:cNvSpPr/>
          <p:nvPr/>
        </p:nvSpPr>
        <p:spPr>
          <a:xfrm>
            <a:off x="457200" y="1752599"/>
            <a:ext cx="8305800" cy="1200329"/>
          </a:xfrm>
          <a:prstGeom prst="rect">
            <a:avLst/>
          </a:prstGeom>
          <a:solidFill>
            <a:schemeClr val="accent6">
              <a:lumMod val="20000"/>
              <a:lumOff val="80000"/>
              <a:alpha val="80000"/>
            </a:schemeClr>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MY"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Orang yang </a:t>
            </a:r>
            <a:r>
              <a:rPr lang="en-MY"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muhasabah</a:t>
            </a:r>
            <a:r>
              <a:rPr lang="en-MY"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diri</a:t>
            </a:r>
            <a:r>
              <a:rPr lang="en-MY"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akan</a:t>
            </a:r>
            <a:r>
              <a:rPr lang="en-MY"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dapat</a:t>
            </a:r>
            <a:r>
              <a:rPr lang="en-MY"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mengenal</a:t>
            </a:r>
            <a:r>
              <a:rPr lang="en-MY"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pasti</a:t>
            </a:r>
            <a:r>
              <a:rPr lang="en-MY"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keaiban</a:t>
            </a:r>
            <a:r>
              <a:rPr lang="en-MY"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MY"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kekurangan</a:t>
            </a:r>
            <a:r>
              <a:rPr lang="en-MY"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dirinya</a:t>
            </a:r>
            <a:r>
              <a:rPr lang="en-MY"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sebagai</a:t>
            </a:r>
            <a:r>
              <a:rPr lang="en-MY"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seorang</a:t>
            </a:r>
            <a:r>
              <a:rPr lang="en-MY"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hamba</a:t>
            </a:r>
            <a:r>
              <a:rPr lang="en-MY"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Allah yang </a:t>
            </a:r>
            <a:r>
              <a:rPr lang="en-MY"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banyak</a:t>
            </a:r>
            <a:r>
              <a:rPr lang="en-MY"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melakukan</a:t>
            </a:r>
            <a:r>
              <a:rPr lang="en-MY"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kesalahan</a:t>
            </a:r>
            <a:r>
              <a:rPr lang="en-MY"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Plaque 4"/>
          <p:cNvSpPr/>
          <p:nvPr/>
        </p:nvSpPr>
        <p:spPr>
          <a:xfrm>
            <a:off x="1606632" y="3146960"/>
            <a:ext cx="6006935" cy="434439"/>
          </a:xfrm>
          <a:prstGeom prst="plaque">
            <a:avLst>
              <a:gd name="adj" fmla="val 50000"/>
            </a:avLst>
          </a:prstGeom>
          <a:blipFill>
            <a:blip r:embed="rId3">
              <a:duotone>
                <a:prstClr val="black"/>
                <a:schemeClr val="accent4">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endParaRPr lang="en-US" sz="2400" dirty="0">
              <a:solidFill>
                <a:schemeClr val="bg1"/>
              </a:solidFill>
            </a:endParaRPr>
          </a:p>
        </p:txBody>
      </p:sp>
      <p:sp>
        <p:nvSpPr>
          <p:cNvPr id="6" name="Rectangle 5"/>
          <p:cNvSpPr/>
          <p:nvPr/>
        </p:nvSpPr>
        <p:spPr>
          <a:xfrm>
            <a:off x="990600" y="3810000"/>
            <a:ext cx="7385355" cy="707886"/>
          </a:xfrm>
          <a:prstGeom prst="rect">
            <a:avLst/>
          </a:prstGeom>
        </p:spPr>
        <p:txBody>
          <a:bodyPr wrap="none">
            <a:spAutoFit/>
          </a:bodyPr>
          <a:lstStyle/>
          <a:p>
            <a:pPr rtl="1"/>
            <a:r>
              <a:rPr lang="ar-SA" sz="4000" b="1" dirty="0"/>
              <a:t>كُلُّ بَنِيْ آدمَ خطَّاءٌ ، وخيرُ الخطَّائينَ التَّوَّابُونَ</a:t>
            </a:r>
            <a:endParaRPr lang="en-US" sz="4000" dirty="0"/>
          </a:p>
        </p:txBody>
      </p:sp>
      <p:sp>
        <p:nvSpPr>
          <p:cNvPr id="7" name="Rectangle 6"/>
          <p:cNvSpPr/>
          <p:nvPr/>
        </p:nvSpPr>
        <p:spPr>
          <a:xfrm>
            <a:off x="114300" y="4514557"/>
            <a:ext cx="8686799" cy="1384995"/>
          </a:xfrm>
          <a:prstGeom prst="rect">
            <a:avLst/>
          </a:prstGeom>
          <a:solidFill>
            <a:schemeClr val="bg1">
              <a:alpha val="65000"/>
            </a:schemeClr>
          </a:solidFill>
        </p:spPr>
        <p:txBody>
          <a:bodyPr wrap="square">
            <a:spAutoFit/>
          </a:bodyPr>
          <a:lstStyle/>
          <a:p>
            <a:pPr algn="ctr"/>
            <a:r>
              <a:rPr lang="en-US" sz="2800" b="1" dirty="0"/>
              <a:t>Yang </a:t>
            </a:r>
            <a:r>
              <a:rPr lang="en-US" sz="2800" b="1" dirty="0" err="1"/>
              <a:t>bermaksud</a:t>
            </a:r>
            <a:r>
              <a:rPr lang="en-US" sz="2800" b="1" dirty="0"/>
              <a:t>:</a:t>
            </a:r>
            <a:r>
              <a:rPr lang="en-US" sz="2800" dirty="0"/>
              <a:t> </a:t>
            </a:r>
            <a:r>
              <a:rPr lang="en-US" sz="2800" b="1" dirty="0" err="1">
                <a:solidFill>
                  <a:srgbClr val="7030A0"/>
                </a:solidFill>
              </a:rPr>
              <a:t>Setiap</a:t>
            </a:r>
            <a:r>
              <a:rPr lang="en-US" sz="2800" b="1" dirty="0">
                <a:solidFill>
                  <a:srgbClr val="7030A0"/>
                </a:solidFill>
              </a:rPr>
              <a:t> </a:t>
            </a:r>
            <a:r>
              <a:rPr lang="en-US" sz="2800" b="1" dirty="0" err="1">
                <a:solidFill>
                  <a:srgbClr val="7030A0"/>
                </a:solidFill>
              </a:rPr>
              <a:t>anak</a:t>
            </a:r>
            <a:r>
              <a:rPr lang="en-US" sz="2800" b="1" dirty="0">
                <a:solidFill>
                  <a:srgbClr val="7030A0"/>
                </a:solidFill>
              </a:rPr>
              <a:t> Adam </a:t>
            </a:r>
            <a:r>
              <a:rPr lang="en-US" sz="2800" b="1" dirty="0" err="1">
                <a:solidFill>
                  <a:srgbClr val="7030A0"/>
                </a:solidFill>
              </a:rPr>
              <a:t>banyak</a:t>
            </a:r>
            <a:r>
              <a:rPr lang="en-US" sz="2800" b="1" dirty="0">
                <a:solidFill>
                  <a:srgbClr val="7030A0"/>
                </a:solidFill>
              </a:rPr>
              <a:t> </a:t>
            </a:r>
            <a:r>
              <a:rPr lang="en-US" sz="2800" b="1" dirty="0" err="1">
                <a:solidFill>
                  <a:srgbClr val="7030A0"/>
                </a:solidFill>
              </a:rPr>
              <a:t>melakukan</a:t>
            </a:r>
            <a:r>
              <a:rPr lang="en-US" sz="2800" b="1" dirty="0">
                <a:solidFill>
                  <a:srgbClr val="7030A0"/>
                </a:solidFill>
              </a:rPr>
              <a:t> </a:t>
            </a:r>
            <a:r>
              <a:rPr lang="en-US" sz="2800" b="1" dirty="0" err="1">
                <a:solidFill>
                  <a:srgbClr val="7030A0"/>
                </a:solidFill>
              </a:rPr>
              <a:t>kesalahan</a:t>
            </a:r>
            <a:r>
              <a:rPr lang="en-US" sz="2800" b="1" dirty="0">
                <a:solidFill>
                  <a:srgbClr val="7030A0"/>
                </a:solidFill>
              </a:rPr>
              <a:t> </a:t>
            </a:r>
            <a:r>
              <a:rPr lang="en-US" sz="2800" b="1" dirty="0" err="1">
                <a:solidFill>
                  <a:srgbClr val="7030A0"/>
                </a:solidFill>
              </a:rPr>
              <a:t>dan</a:t>
            </a:r>
            <a:r>
              <a:rPr lang="en-US" sz="2800" b="1" dirty="0">
                <a:solidFill>
                  <a:srgbClr val="7030A0"/>
                </a:solidFill>
              </a:rPr>
              <a:t> </a:t>
            </a:r>
            <a:r>
              <a:rPr lang="en-US" sz="2800" b="1" dirty="0" err="1">
                <a:solidFill>
                  <a:srgbClr val="7030A0"/>
                </a:solidFill>
              </a:rPr>
              <a:t>sebaik-baik</a:t>
            </a:r>
            <a:r>
              <a:rPr lang="en-US" sz="2800" b="1" dirty="0">
                <a:solidFill>
                  <a:srgbClr val="7030A0"/>
                </a:solidFill>
              </a:rPr>
              <a:t> orang yang </a:t>
            </a:r>
            <a:r>
              <a:rPr lang="en-US" sz="2800" b="1" dirty="0" err="1">
                <a:solidFill>
                  <a:srgbClr val="7030A0"/>
                </a:solidFill>
              </a:rPr>
              <a:t>melakukan</a:t>
            </a:r>
            <a:r>
              <a:rPr lang="en-US" sz="2800" b="1" dirty="0">
                <a:solidFill>
                  <a:srgbClr val="7030A0"/>
                </a:solidFill>
              </a:rPr>
              <a:t> </a:t>
            </a:r>
            <a:r>
              <a:rPr lang="en-US" sz="2800" b="1" dirty="0" err="1">
                <a:solidFill>
                  <a:srgbClr val="7030A0"/>
                </a:solidFill>
              </a:rPr>
              <a:t>kesalahan</a:t>
            </a:r>
            <a:r>
              <a:rPr lang="en-US" sz="2800" b="1" dirty="0">
                <a:solidFill>
                  <a:srgbClr val="7030A0"/>
                </a:solidFill>
              </a:rPr>
              <a:t> </a:t>
            </a:r>
            <a:r>
              <a:rPr lang="en-US" sz="2800" b="1" dirty="0" err="1">
                <a:solidFill>
                  <a:srgbClr val="7030A0"/>
                </a:solidFill>
              </a:rPr>
              <a:t>ialah</a:t>
            </a:r>
            <a:r>
              <a:rPr lang="en-US" sz="2800" b="1" dirty="0">
                <a:solidFill>
                  <a:srgbClr val="7030A0"/>
                </a:solidFill>
              </a:rPr>
              <a:t> orang yang </a:t>
            </a:r>
            <a:r>
              <a:rPr lang="en-US" sz="2800" b="1" dirty="0" err="1">
                <a:solidFill>
                  <a:srgbClr val="7030A0"/>
                </a:solidFill>
              </a:rPr>
              <a:t>banyak</a:t>
            </a:r>
            <a:r>
              <a:rPr lang="en-US" sz="2800" b="1" dirty="0">
                <a:solidFill>
                  <a:srgbClr val="7030A0"/>
                </a:solidFill>
              </a:rPr>
              <a:t> </a:t>
            </a:r>
            <a:r>
              <a:rPr lang="en-US" sz="2800" b="1" dirty="0" err="1" smtClean="0">
                <a:solidFill>
                  <a:srgbClr val="7030A0"/>
                </a:solidFill>
              </a:rPr>
              <a:t>bertaubat</a:t>
            </a:r>
            <a:endParaRPr lang="en-US" sz="2800" b="1" dirty="0">
              <a:solidFill>
                <a:srgbClr val="7030A0"/>
              </a:solidFill>
            </a:endParaRPr>
          </a:p>
        </p:txBody>
      </p:sp>
      <p:sp>
        <p:nvSpPr>
          <p:cNvPr id="9" name="Rectangle 8"/>
          <p:cNvSpPr/>
          <p:nvPr/>
        </p:nvSpPr>
        <p:spPr>
          <a:xfrm>
            <a:off x="7057752" y="6111834"/>
            <a:ext cx="1729448" cy="369332"/>
          </a:xfrm>
          <a:prstGeom prst="rect">
            <a:avLst/>
          </a:prstGeom>
        </p:spPr>
        <p:txBody>
          <a:bodyPr wrap="none">
            <a:spAutoFit/>
          </a:bodyPr>
          <a:lstStyle/>
          <a:p>
            <a:r>
              <a:rPr lang="en-US" b="1" dirty="0" smtClean="0">
                <a:solidFill>
                  <a:srgbClr val="FF0000"/>
                </a:solidFill>
              </a:rPr>
              <a:t>( H.R at-</a:t>
            </a:r>
            <a:r>
              <a:rPr lang="en-US" b="1" dirty="0" err="1" smtClean="0">
                <a:solidFill>
                  <a:srgbClr val="FF0000"/>
                </a:solidFill>
              </a:rPr>
              <a:t>Tirmizi</a:t>
            </a:r>
            <a:r>
              <a:rPr lang="en-US" b="1"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261748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9000" r="-9000"/>
          </a:stretch>
        </a:blipFill>
        <a:effectLst/>
      </p:bgPr>
    </p:bg>
    <p:spTree>
      <p:nvGrpSpPr>
        <p:cNvPr id="1" name=""/>
        <p:cNvGrpSpPr/>
        <p:nvPr/>
      </p:nvGrpSpPr>
      <p:grpSpPr>
        <a:xfrm>
          <a:off x="0" y="0"/>
          <a:ext cx="0" cy="0"/>
          <a:chOff x="0" y="0"/>
          <a:chExt cx="0" cy="0"/>
        </a:xfrm>
      </p:grpSpPr>
      <p:sp>
        <p:nvSpPr>
          <p:cNvPr id="4" name="Cloud Callout 3"/>
          <p:cNvSpPr/>
          <p:nvPr/>
        </p:nvSpPr>
        <p:spPr>
          <a:xfrm>
            <a:off x="228601" y="1066800"/>
            <a:ext cx="3962400" cy="685800"/>
          </a:xfrm>
          <a:prstGeom prst="cloudCallout">
            <a:avLst>
              <a:gd name="adj1" fmla="val 29150"/>
              <a:gd name="adj2" fmla="val 127893"/>
            </a:avLst>
          </a:prstGeom>
          <a:blipFill>
            <a:blip r:embed="rId3">
              <a:duotone>
                <a:prstClr val="black"/>
                <a:schemeClr val="accent2">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KEDUA</a:t>
            </a:r>
            <a:endParaRPr lang="en-US" sz="2400" dirty="0"/>
          </a:p>
        </p:txBody>
      </p:sp>
      <p:sp>
        <p:nvSpPr>
          <p:cNvPr id="3" name="Plaque 2"/>
          <p:cNvSpPr/>
          <p:nvPr/>
        </p:nvSpPr>
        <p:spPr>
          <a:xfrm>
            <a:off x="0" y="152400"/>
            <a:ext cx="8915400" cy="609600"/>
          </a:xfrm>
          <a:prstGeom prst="plaque">
            <a:avLst>
              <a:gd name="adj" fmla="val 50000"/>
            </a:avLst>
          </a:prstGeom>
          <a:solidFill>
            <a:srgbClr val="00B05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Kelebihan</a:t>
            </a: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Hikmah</a:t>
            </a: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Muhasabah</a:t>
            </a:r>
            <a:endParaRPr lang="en-US" sz="3200" dirty="0">
              <a:solidFill>
                <a:srgbClr val="FFFF00"/>
              </a:solidFill>
            </a:endParaRPr>
          </a:p>
        </p:txBody>
      </p:sp>
      <p:sp>
        <p:nvSpPr>
          <p:cNvPr id="2" name="Rectangle 1"/>
          <p:cNvSpPr/>
          <p:nvPr/>
        </p:nvSpPr>
        <p:spPr>
          <a:xfrm>
            <a:off x="457200" y="2286000"/>
            <a:ext cx="8305800" cy="3046988"/>
          </a:xfrm>
          <a:prstGeom prst="rect">
            <a:avLst/>
          </a:prstGeom>
          <a:solidFill>
            <a:schemeClr val="accent6">
              <a:lumMod val="20000"/>
              <a:lumOff val="80000"/>
              <a:alpha val="80000"/>
            </a:schemeClr>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Orang yang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muhasabah</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diri</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akan</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dapat</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mengubahkan</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dirinya</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arah</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yang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lebih</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baik</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kerana</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orang yang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baik</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ialah</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orang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dapat</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mengambil</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pengajaran</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daripada</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kesilapan</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masa</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lampau</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serta</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berusaha</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untuk</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memperbaiki</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membetulkannya</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8419181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606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9000" r="-9000"/>
          </a:stretch>
        </a:blipFill>
        <a:effectLst/>
      </p:bgPr>
    </p:bg>
    <p:spTree>
      <p:nvGrpSpPr>
        <p:cNvPr id="1" name=""/>
        <p:cNvGrpSpPr/>
        <p:nvPr/>
      </p:nvGrpSpPr>
      <p:grpSpPr>
        <a:xfrm>
          <a:off x="0" y="0"/>
          <a:ext cx="0" cy="0"/>
          <a:chOff x="0" y="0"/>
          <a:chExt cx="0" cy="0"/>
        </a:xfrm>
      </p:grpSpPr>
      <p:sp>
        <p:nvSpPr>
          <p:cNvPr id="4" name="Cloud Callout 3"/>
          <p:cNvSpPr/>
          <p:nvPr/>
        </p:nvSpPr>
        <p:spPr>
          <a:xfrm>
            <a:off x="228601" y="1066800"/>
            <a:ext cx="3962400" cy="685800"/>
          </a:xfrm>
          <a:prstGeom prst="cloudCallout">
            <a:avLst>
              <a:gd name="adj1" fmla="val 29150"/>
              <a:gd name="adj2" fmla="val 127893"/>
            </a:avLst>
          </a:prstGeom>
          <a:blipFill>
            <a:blip r:embed="rId3">
              <a:duotone>
                <a:prstClr val="black"/>
                <a:schemeClr val="accent2">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KETIGA</a:t>
            </a:r>
            <a:endParaRPr lang="en-US" sz="2400" dirty="0"/>
          </a:p>
        </p:txBody>
      </p:sp>
      <p:sp>
        <p:nvSpPr>
          <p:cNvPr id="3" name="Plaque 2"/>
          <p:cNvSpPr/>
          <p:nvPr/>
        </p:nvSpPr>
        <p:spPr>
          <a:xfrm>
            <a:off x="0" y="152400"/>
            <a:ext cx="8915400" cy="609600"/>
          </a:xfrm>
          <a:prstGeom prst="plaque">
            <a:avLst>
              <a:gd name="adj" fmla="val 50000"/>
            </a:avLst>
          </a:prstGeom>
          <a:solidFill>
            <a:srgbClr val="00B05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Kelebihan</a:t>
            </a: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Hikmah</a:t>
            </a: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Muhasabah</a:t>
            </a:r>
            <a:endParaRPr lang="en-US" sz="3200" dirty="0">
              <a:solidFill>
                <a:srgbClr val="FFFF00"/>
              </a:solidFill>
            </a:endParaRPr>
          </a:p>
        </p:txBody>
      </p:sp>
      <p:sp>
        <p:nvSpPr>
          <p:cNvPr id="2" name="Rectangle 1"/>
          <p:cNvSpPr/>
          <p:nvPr/>
        </p:nvSpPr>
        <p:spPr>
          <a:xfrm>
            <a:off x="457200" y="2286000"/>
            <a:ext cx="8305800" cy="2554545"/>
          </a:xfrm>
          <a:prstGeom prst="rect">
            <a:avLst/>
          </a:prstGeom>
          <a:solidFill>
            <a:schemeClr val="accent6">
              <a:lumMod val="20000"/>
              <a:lumOff val="80000"/>
              <a:alpha val="80000"/>
            </a:schemeClr>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Orang yang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muhasabah</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diri</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akan</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dapat</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membersihkan</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jiwanya</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dari</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segala</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kekotoran</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yang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menjadi</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punca</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kepada</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beberapa</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penyakit</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dalam</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jiwa</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seperti</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riya</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sombong</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irihati</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hasad</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dengki</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sebagainya</a:t>
            </a:r>
            <a:r>
              <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7450683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l="-9000" r="-9000"/>
          </a:stretch>
        </a:blipFill>
        <a:effectLst/>
      </p:bgPr>
    </p:bg>
    <p:spTree>
      <p:nvGrpSpPr>
        <p:cNvPr id="1" name=""/>
        <p:cNvGrpSpPr/>
        <p:nvPr/>
      </p:nvGrpSpPr>
      <p:grpSpPr>
        <a:xfrm>
          <a:off x="0" y="0"/>
          <a:ext cx="0" cy="0"/>
          <a:chOff x="0" y="0"/>
          <a:chExt cx="0" cy="0"/>
        </a:xfrm>
      </p:grpSpPr>
      <p:sp>
        <p:nvSpPr>
          <p:cNvPr id="3" name="Plaque 2"/>
          <p:cNvSpPr/>
          <p:nvPr/>
        </p:nvSpPr>
        <p:spPr>
          <a:xfrm>
            <a:off x="228600" y="304800"/>
            <a:ext cx="8686799" cy="609600"/>
          </a:xfrm>
          <a:prstGeom prst="plaque">
            <a:avLst>
              <a:gd name="adj" fmla="val 50000"/>
            </a:avLst>
          </a:prstGeom>
          <a:solidFill>
            <a:srgbClr val="002060">
              <a:alpha val="7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endParaRPr lang="en-US" sz="3200" dirty="0">
              <a:solidFill>
                <a:srgbClr val="00B0F0"/>
              </a:solidFill>
            </a:endParaRPr>
          </a:p>
        </p:txBody>
      </p:sp>
      <p:sp>
        <p:nvSpPr>
          <p:cNvPr id="5" name="Rounded Rectangle 4"/>
          <p:cNvSpPr/>
          <p:nvPr/>
        </p:nvSpPr>
        <p:spPr>
          <a:xfrm>
            <a:off x="1142999" y="1527958"/>
            <a:ext cx="6858000" cy="4495800"/>
          </a:xfrm>
          <a:prstGeom prst="roundRect">
            <a:avLst/>
          </a:prstGeom>
          <a:solidFill>
            <a:schemeClr val="accent5">
              <a:alpha val="76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err="1"/>
              <a:t>Muhasabah</a:t>
            </a:r>
            <a:r>
              <a:rPr lang="en-US" sz="2800" b="1" dirty="0"/>
              <a:t> </a:t>
            </a:r>
            <a:r>
              <a:rPr lang="en-US" sz="2800" b="1" dirty="0" err="1"/>
              <a:t>diri</a:t>
            </a:r>
            <a:r>
              <a:rPr lang="en-US" sz="2800" b="1" dirty="0"/>
              <a:t> </a:t>
            </a:r>
            <a:r>
              <a:rPr lang="en-US" sz="2800" b="1" dirty="0" err="1"/>
              <a:t>adalah</a:t>
            </a:r>
            <a:r>
              <a:rPr lang="en-US" sz="2800" b="1" dirty="0"/>
              <a:t> </a:t>
            </a:r>
            <a:r>
              <a:rPr lang="en-US" sz="2800" b="1" dirty="0" err="1"/>
              <a:t>suatu</a:t>
            </a:r>
            <a:r>
              <a:rPr lang="en-US" sz="2800" b="1" dirty="0"/>
              <a:t> </a:t>
            </a:r>
            <a:r>
              <a:rPr lang="en-US" sz="2800" b="1" dirty="0" err="1"/>
              <a:t>keperluan</a:t>
            </a:r>
            <a:r>
              <a:rPr lang="en-US" sz="2800" b="1" dirty="0"/>
              <a:t> </a:t>
            </a:r>
            <a:r>
              <a:rPr lang="en-US" sz="2800" b="1" dirty="0" err="1"/>
              <a:t>dalam</a:t>
            </a:r>
            <a:r>
              <a:rPr lang="en-US" sz="2800" b="1" dirty="0"/>
              <a:t> </a:t>
            </a:r>
            <a:r>
              <a:rPr lang="en-US" sz="2800" b="1" dirty="0" err="1"/>
              <a:t>hidup</a:t>
            </a:r>
            <a:r>
              <a:rPr lang="en-US" sz="2800" b="1" dirty="0"/>
              <a:t> </a:t>
            </a:r>
            <a:r>
              <a:rPr lang="en-US" sz="2800" b="1" dirty="0" err="1"/>
              <a:t>ini</a:t>
            </a:r>
            <a:r>
              <a:rPr lang="en-US" sz="2800" b="1" dirty="0"/>
              <a:t>, </a:t>
            </a:r>
            <a:r>
              <a:rPr lang="en-US" sz="2800" b="1" dirty="0" err="1"/>
              <a:t>bagi</a:t>
            </a:r>
            <a:r>
              <a:rPr lang="en-US" sz="2800" b="1" dirty="0"/>
              <a:t> </a:t>
            </a:r>
            <a:r>
              <a:rPr lang="en-US" sz="2800" b="1" dirty="0" err="1"/>
              <a:t>mengenal</a:t>
            </a:r>
            <a:r>
              <a:rPr lang="en-US" sz="2800" b="1" dirty="0"/>
              <a:t> </a:t>
            </a:r>
            <a:r>
              <a:rPr lang="en-US" sz="2800" b="1" dirty="0" err="1"/>
              <a:t>pasti</a:t>
            </a:r>
            <a:r>
              <a:rPr lang="en-US" sz="2800" b="1" dirty="0"/>
              <a:t> </a:t>
            </a:r>
            <a:r>
              <a:rPr lang="en-US" sz="2800" b="1" dirty="0" err="1"/>
              <a:t>kekuatan</a:t>
            </a:r>
            <a:r>
              <a:rPr lang="en-US" sz="2800" b="1" dirty="0"/>
              <a:t> </a:t>
            </a:r>
            <a:r>
              <a:rPr lang="en-US" sz="2800" b="1" dirty="0" err="1"/>
              <a:t>diri</a:t>
            </a:r>
            <a:r>
              <a:rPr lang="en-US" sz="2800" b="1" dirty="0"/>
              <a:t> </a:t>
            </a:r>
            <a:r>
              <a:rPr lang="en-US" sz="2800" b="1" dirty="0" err="1"/>
              <a:t>untuk</a:t>
            </a:r>
            <a:r>
              <a:rPr lang="en-US" sz="2800" b="1" dirty="0"/>
              <a:t> </a:t>
            </a:r>
            <a:r>
              <a:rPr lang="en-US" sz="2800" b="1" dirty="0" err="1"/>
              <a:t>dimanfaatkan</a:t>
            </a:r>
            <a:r>
              <a:rPr lang="en-US" sz="2800" b="1" dirty="0"/>
              <a:t> </a:t>
            </a:r>
            <a:r>
              <a:rPr lang="en-US" sz="2800" b="1" dirty="0" err="1"/>
              <a:t>dan</a:t>
            </a:r>
            <a:r>
              <a:rPr lang="en-US" sz="2800" b="1" dirty="0"/>
              <a:t> </a:t>
            </a:r>
            <a:r>
              <a:rPr lang="en-US" sz="2800" b="1" dirty="0" err="1"/>
              <a:t>mengenal</a:t>
            </a:r>
            <a:r>
              <a:rPr lang="en-US" sz="2800" b="1" dirty="0"/>
              <a:t> </a:t>
            </a:r>
            <a:r>
              <a:rPr lang="en-US" sz="2800" b="1" dirty="0" err="1"/>
              <a:t>pasti</a:t>
            </a:r>
            <a:r>
              <a:rPr lang="en-US" sz="2800" b="1" dirty="0"/>
              <a:t> </a:t>
            </a:r>
            <a:r>
              <a:rPr lang="en-US" sz="2800" b="1" dirty="0" err="1"/>
              <a:t>kelemahan</a:t>
            </a:r>
            <a:r>
              <a:rPr lang="en-US" sz="2800" b="1" dirty="0"/>
              <a:t> </a:t>
            </a:r>
            <a:r>
              <a:rPr lang="en-US" sz="2800" b="1" dirty="0" err="1"/>
              <a:t>diri</a:t>
            </a:r>
            <a:r>
              <a:rPr lang="en-US" sz="2800" b="1" dirty="0"/>
              <a:t> </a:t>
            </a:r>
            <a:r>
              <a:rPr lang="en-US" sz="2800" b="1" dirty="0" err="1"/>
              <a:t>untuk</a:t>
            </a:r>
            <a:r>
              <a:rPr lang="en-US" sz="2800" b="1" dirty="0"/>
              <a:t> </a:t>
            </a:r>
            <a:r>
              <a:rPr lang="en-US" sz="2800" b="1" dirty="0" err="1"/>
              <a:t>diperbaiki</a:t>
            </a:r>
            <a:r>
              <a:rPr lang="en-US" sz="2800" b="1" dirty="0"/>
              <a:t>. </a:t>
            </a:r>
            <a:r>
              <a:rPr lang="en-US" sz="2800" b="1" dirty="0" err="1"/>
              <a:t>Muhasabah</a:t>
            </a:r>
            <a:r>
              <a:rPr lang="en-US" sz="2800" b="1" dirty="0"/>
              <a:t> </a:t>
            </a:r>
            <a:r>
              <a:rPr lang="en-US" sz="2800" b="1" dirty="0" err="1"/>
              <a:t>diri</a:t>
            </a:r>
            <a:r>
              <a:rPr lang="en-US" sz="2800" b="1" dirty="0"/>
              <a:t> </a:t>
            </a:r>
            <a:r>
              <a:rPr lang="en-US" sz="2800" b="1" dirty="0" err="1"/>
              <a:t>juga</a:t>
            </a:r>
            <a:r>
              <a:rPr lang="en-US" sz="2800" b="1" dirty="0"/>
              <a:t> </a:t>
            </a:r>
            <a:r>
              <a:rPr lang="en-US" sz="2800" b="1" dirty="0" err="1"/>
              <a:t>sebagai</a:t>
            </a:r>
            <a:r>
              <a:rPr lang="en-US" sz="2800" b="1" dirty="0"/>
              <a:t> </a:t>
            </a:r>
            <a:r>
              <a:rPr lang="en-US" sz="2800" b="1" dirty="0" err="1"/>
              <a:t>suatu</a:t>
            </a:r>
            <a:r>
              <a:rPr lang="en-US" sz="2800" b="1" dirty="0"/>
              <a:t> </a:t>
            </a:r>
            <a:r>
              <a:rPr lang="en-US" sz="2800" b="1" dirty="0" err="1"/>
              <a:t>penilaian</a:t>
            </a:r>
            <a:r>
              <a:rPr lang="en-US" sz="2800" b="1" dirty="0"/>
              <a:t> </a:t>
            </a:r>
            <a:r>
              <a:rPr lang="en-US" sz="2800" b="1" dirty="0" err="1"/>
              <a:t>terhadap</a:t>
            </a:r>
            <a:r>
              <a:rPr lang="en-US" sz="2800" b="1" dirty="0"/>
              <a:t> </a:t>
            </a:r>
            <a:r>
              <a:rPr lang="en-US" sz="2800" b="1" dirty="0" err="1"/>
              <a:t>diri</a:t>
            </a:r>
            <a:r>
              <a:rPr lang="en-US" sz="2800" b="1" dirty="0"/>
              <a:t> </a:t>
            </a:r>
            <a:r>
              <a:rPr lang="en-US" sz="2800" b="1" dirty="0" err="1"/>
              <a:t>sendiri</a:t>
            </a:r>
            <a:r>
              <a:rPr lang="en-US" sz="2800" b="1" dirty="0"/>
              <a:t> </a:t>
            </a:r>
            <a:r>
              <a:rPr lang="en-US" sz="2800" b="1" dirty="0" err="1"/>
              <a:t>sebelum</a:t>
            </a:r>
            <a:r>
              <a:rPr lang="en-US" sz="2800" b="1" dirty="0"/>
              <a:t> </a:t>
            </a:r>
            <a:r>
              <a:rPr lang="en-US" sz="2800" b="1" dirty="0" err="1"/>
              <a:t>ia</a:t>
            </a:r>
            <a:r>
              <a:rPr lang="en-US" sz="2800" b="1" dirty="0"/>
              <a:t> </a:t>
            </a:r>
            <a:r>
              <a:rPr lang="en-US" sz="2800" b="1" dirty="0" err="1"/>
              <a:t>dinilai</a:t>
            </a:r>
            <a:r>
              <a:rPr lang="en-US" sz="2800" b="1" dirty="0"/>
              <a:t> </a:t>
            </a:r>
            <a:r>
              <a:rPr lang="en-US" sz="2800" b="1" dirty="0" err="1"/>
              <a:t>oleh</a:t>
            </a:r>
            <a:r>
              <a:rPr lang="en-US" sz="2800" b="1" dirty="0"/>
              <a:t> orang lain. </a:t>
            </a:r>
            <a:r>
              <a:rPr lang="en-US" sz="2800" b="1" dirty="0" err="1"/>
              <a:t>Malah</a:t>
            </a:r>
            <a:r>
              <a:rPr lang="en-US" sz="2800" b="1" dirty="0"/>
              <a:t> </a:t>
            </a:r>
            <a:r>
              <a:rPr lang="en-US" sz="2800" b="1" dirty="0" err="1"/>
              <a:t>sebelum</a:t>
            </a:r>
            <a:r>
              <a:rPr lang="en-US" sz="2800" b="1" dirty="0"/>
              <a:t> </a:t>
            </a:r>
            <a:r>
              <a:rPr lang="en-US" sz="2800" b="1" dirty="0" err="1"/>
              <a:t>ia</a:t>
            </a:r>
            <a:r>
              <a:rPr lang="en-US" sz="2800" b="1" dirty="0"/>
              <a:t> </a:t>
            </a:r>
            <a:r>
              <a:rPr lang="en-US" sz="2800" b="1" dirty="0" err="1"/>
              <a:t>dinilai</a:t>
            </a:r>
            <a:r>
              <a:rPr lang="en-US" sz="2800" b="1" dirty="0"/>
              <a:t> </a:t>
            </a:r>
            <a:r>
              <a:rPr lang="en-US" sz="2800" b="1" dirty="0" err="1"/>
              <a:t>oleh</a:t>
            </a:r>
            <a:r>
              <a:rPr lang="en-US" sz="2800" b="1" dirty="0"/>
              <a:t> Yang </a:t>
            </a:r>
            <a:r>
              <a:rPr lang="en-US" sz="2800" b="1" dirty="0" err="1"/>
              <a:t>maha</a:t>
            </a:r>
            <a:r>
              <a:rPr lang="en-US" sz="2800" b="1" dirty="0"/>
              <a:t> </a:t>
            </a:r>
            <a:r>
              <a:rPr lang="en-US" sz="2800" b="1" dirty="0" err="1"/>
              <a:t>berkuasa</a:t>
            </a:r>
            <a:r>
              <a:rPr lang="en-US" sz="2800" b="1" dirty="0"/>
              <a:t> di </a:t>
            </a:r>
            <a:r>
              <a:rPr lang="en-US" sz="2800" b="1" dirty="0" err="1"/>
              <a:t>hari</a:t>
            </a:r>
            <a:r>
              <a:rPr lang="en-US" sz="2800" b="1" dirty="0"/>
              <a:t> </a:t>
            </a:r>
            <a:r>
              <a:rPr lang="en-US" sz="2800" b="1" dirty="0" err="1"/>
              <a:t>Akhirat</a:t>
            </a:r>
            <a:r>
              <a:rPr lang="en-US" sz="2800" b="1" dirty="0"/>
              <a:t> </a:t>
            </a:r>
            <a:r>
              <a:rPr lang="en-US" sz="2800" b="1" dirty="0" err="1"/>
              <a:t>kelak</a:t>
            </a:r>
            <a:r>
              <a:rPr lang="en-US" sz="2800" b="1" dirty="0"/>
              <a:t>.</a:t>
            </a:r>
          </a:p>
        </p:txBody>
      </p:sp>
    </p:spTree>
    <p:extLst>
      <p:ext uri="{BB962C8B-B14F-4D97-AF65-F5344CB8AC3E}">
        <p14:creationId xmlns:p14="http://schemas.microsoft.com/office/powerpoint/2010/main" val="281079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779526"/>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297712" y="990600"/>
            <a:ext cx="8610600" cy="1754326"/>
          </a:xfrm>
          <a:prstGeom prst="rect">
            <a:avLst/>
          </a:prstGeom>
          <a:solidFill>
            <a:schemeClr val="accent2">
              <a:lumMod val="50000"/>
              <a:alpha val="5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الْمَلِكُ الْحَقُّ الْمُبِيْنُ</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 الأَمِيْنُ</a:t>
            </a:r>
          </a:p>
        </p:txBody>
      </p:sp>
      <p:sp>
        <p:nvSpPr>
          <p:cNvPr id="5" name="TextBox 4"/>
          <p:cNvSpPr txBox="1"/>
          <p:nvPr/>
        </p:nvSpPr>
        <p:spPr>
          <a:xfrm>
            <a:off x="304800" y="3429000"/>
            <a:ext cx="8610600" cy="3108543"/>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Haq</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serta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Nyata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endPar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amanah</a:t>
            </a:r>
            <a:endPar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17000" r="-17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107185" y="1143000"/>
            <a:ext cx="8915400" cy="1384995"/>
          </a:xfrm>
          <a:prstGeom prst="rect">
            <a:avLst/>
          </a:prstGeom>
          <a:solidFill>
            <a:srgbClr val="002060">
              <a:alpha val="48000"/>
            </a:srgbClr>
          </a:solidFill>
        </p:spPr>
        <p:txBody>
          <a:bodyPr wrap="square">
            <a:spAutoFit/>
          </a:bodyPr>
          <a:lstStyle/>
          <a:p>
            <a:pPr algn="ctr" rtl="1"/>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أَفْضَلِ الْخَلْقِ أَجْمَعِيْنَ ،</a:t>
            </a:r>
          </a:p>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وَعَلَى آَلِهِ وَأَصْحَابِهِ وَمَنْ تَبِعَهُمْ بِإِحْسَانٍ إِلَى يَوْمِ الدِّيْنِ</a:t>
            </a:r>
          </a:p>
        </p:txBody>
      </p:sp>
      <p:sp>
        <p:nvSpPr>
          <p:cNvPr id="4" name="TextBox 3"/>
          <p:cNvSpPr txBox="1"/>
          <p:nvPr/>
        </p:nvSpPr>
        <p:spPr>
          <a:xfrm>
            <a:off x="107184" y="3352800"/>
            <a:ext cx="8915399" cy="2677656"/>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semulia-mulia</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makhluk</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penciptaan</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a:p>
            <a:pPr algn="ctr" fontAlgn="auto">
              <a:spcBef>
                <a:spcPts val="0"/>
              </a:spcBef>
              <a:spcAft>
                <a:spcPts val="0"/>
              </a:spcAft>
              <a:defRPr/>
            </a:pPr>
            <a:endPar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an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 yang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l="-2420" t="913" r="23388" b="10490"/>
          <a:stretch/>
        </p:blipFill>
        <p:spPr>
          <a:xfrm>
            <a:off x="-228600" y="0"/>
            <a:ext cx="9372600" cy="6858000"/>
          </a:xfrm>
          <a:prstGeom prst="rect">
            <a:avLst/>
          </a:prstGeom>
          <a:ln>
            <a:noFill/>
          </a:ln>
          <a:effectLst>
            <a:outerShdw blurRad="50800" dist="38100" dir="2700000" algn="tl" rotWithShape="0">
              <a:prstClr val="black">
                <a:alpha val="40000"/>
              </a:prstClr>
            </a:outerShdw>
            <a:softEdge rad="112500"/>
          </a:effectLst>
        </p:spPr>
      </p:pic>
      <p:sp>
        <p:nvSpPr>
          <p:cNvPr id="7" name="Rectangle 6"/>
          <p:cNvSpPr/>
          <p:nvPr/>
        </p:nvSpPr>
        <p:spPr>
          <a:xfrm>
            <a:off x="152400" y="1015663"/>
            <a:ext cx="8866909" cy="563231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400" b="1" dirty="0">
                <a:solidFill>
                  <a:schemeClr val="bg1">
                    <a:lumMod val="50000"/>
                  </a:schemeClr>
                </a:solidFill>
              </a:rPr>
              <a:t>Ya Allah selamatkan kami dan seluruh ummah Islam di mana jua mereka berada. Satukanlah persaudaraan dan perpaduan ummat Islam dengan ikatan yang erat dan kukuh. Mantapkanlah  iman kami dan teguhkanlah pegangan kami menurut ahli sunnah wal jamaah, peliharakanlah kami dari amalan dan pegangan aqidah yang menyeleweng. </a:t>
            </a:r>
            <a:endParaRPr lang="ms-MY" sz="2400" b="1" dirty="0" smtClean="0">
              <a:solidFill>
                <a:schemeClr val="bg1">
                  <a:lumMod val="50000"/>
                </a:schemeClr>
              </a:solidFill>
            </a:endParaRPr>
          </a:p>
          <a:p>
            <a:pPr algn="just"/>
            <a:endParaRPr lang="ms-MY" sz="2400" b="1" dirty="0">
              <a:solidFill>
                <a:schemeClr val="bg1">
                  <a:lumMod val="50000"/>
                </a:schemeClr>
              </a:solidFill>
            </a:endParaRPr>
          </a:p>
          <a:p>
            <a:pPr algn="just"/>
            <a:r>
              <a:rPr lang="ms-MY" sz="2400" b="1" dirty="0">
                <a:solidFill>
                  <a:schemeClr val="bg1">
                    <a:lumMod val="50000"/>
                  </a:schemeClr>
                </a:solidFill>
              </a:rPr>
              <a:t>Ya Allah! Kurniakanlah kepada kami rezeki yang halal lagi diberkati</a:t>
            </a:r>
            <a:r>
              <a:rPr lang="ms-MY" sz="2400" b="1" dirty="0" smtClean="0">
                <a:solidFill>
                  <a:schemeClr val="bg1">
                    <a:lumMod val="50000"/>
                  </a:schemeClr>
                </a:solidFill>
              </a:rPr>
              <a:t>, jauhilah </a:t>
            </a:r>
            <a:r>
              <a:rPr lang="ms-MY" sz="2400" b="1" dirty="0">
                <a:solidFill>
                  <a:schemeClr val="bg1">
                    <a:lumMod val="50000"/>
                  </a:schemeClr>
                </a:solidFill>
              </a:rPr>
              <a:t>kami daripada perbuatan rasuah dan salah guna kuasa kerana </a:t>
            </a:r>
            <a:r>
              <a:rPr lang="ms-MY" sz="2400" b="1" dirty="0" smtClean="0">
                <a:solidFill>
                  <a:schemeClr val="bg1">
                    <a:lumMod val="50000"/>
                  </a:schemeClr>
                </a:solidFill>
              </a:rPr>
              <a:t>ini adalah </a:t>
            </a:r>
            <a:r>
              <a:rPr lang="ms-MY" sz="2400" b="1" dirty="0">
                <a:solidFill>
                  <a:schemeClr val="bg1">
                    <a:lumMod val="50000"/>
                  </a:schemeClr>
                </a:solidFill>
              </a:rPr>
              <a:t>suatu </a:t>
            </a:r>
            <a:r>
              <a:rPr lang="ms-MY" sz="2400" b="1" dirty="0" smtClean="0">
                <a:solidFill>
                  <a:schemeClr val="bg1">
                    <a:lumMod val="50000"/>
                  </a:schemeClr>
                </a:solidFill>
              </a:rPr>
              <a:t>perbuatan khianat </a:t>
            </a:r>
            <a:r>
              <a:rPr lang="ms-MY" sz="2400" b="1" dirty="0">
                <a:solidFill>
                  <a:schemeClr val="bg1">
                    <a:lumMod val="50000"/>
                  </a:schemeClr>
                </a:solidFill>
              </a:rPr>
              <a:t>kepada amanah yang </a:t>
            </a:r>
            <a:r>
              <a:rPr lang="ms-MY" sz="2400" b="1" dirty="0" smtClean="0">
                <a:solidFill>
                  <a:schemeClr val="bg1">
                    <a:lumMod val="50000"/>
                  </a:schemeClr>
                </a:solidFill>
              </a:rPr>
              <a:t>diberikan</a:t>
            </a:r>
          </a:p>
          <a:p>
            <a:pPr algn="just"/>
            <a:endParaRPr lang="ms-MY" sz="2400" b="1" dirty="0">
              <a:solidFill>
                <a:schemeClr val="bg1">
                  <a:lumMod val="50000"/>
                </a:schemeClr>
              </a:solidFill>
            </a:endParaRPr>
          </a:p>
          <a:p>
            <a:pPr algn="just"/>
            <a:r>
              <a:rPr lang="ms-MY" sz="2400" b="1" dirty="0">
                <a:solidFill>
                  <a:schemeClr val="bg1">
                    <a:lumMod val="50000"/>
                  </a:schemeClr>
                </a:solidFill>
              </a:rPr>
              <a:t>Ya Allah, bantu dan kasihilah kami </a:t>
            </a:r>
            <a:r>
              <a:rPr lang="ms-MY" sz="2400" b="1" dirty="0" smtClean="0">
                <a:solidFill>
                  <a:schemeClr val="bg1">
                    <a:lumMod val="50000"/>
                  </a:schemeClr>
                </a:solidFill>
              </a:rPr>
              <a:t>dan </a:t>
            </a:r>
            <a:r>
              <a:rPr lang="ms-MY" sz="2400" b="1" dirty="0">
                <a:solidFill>
                  <a:schemeClr val="bg1">
                    <a:lumMod val="50000"/>
                  </a:schemeClr>
                </a:solidFill>
              </a:rPr>
              <a:t>seluruh ummat Islam dari </a:t>
            </a:r>
            <a:r>
              <a:rPr lang="ms-MY" sz="2400" b="1" dirty="0" smtClean="0">
                <a:solidFill>
                  <a:schemeClr val="bg1">
                    <a:lumMod val="50000"/>
                  </a:schemeClr>
                </a:solidFill>
              </a:rPr>
              <a:t>kesusahan, wabak </a:t>
            </a:r>
            <a:r>
              <a:rPr lang="ms-MY" sz="2400" b="1" dirty="0">
                <a:solidFill>
                  <a:schemeClr val="bg1">
                    <a:lumMod val="50000"/>
                  </a:schemeClr>
                </a:solidFill>
              </a:rPr>
              <a:t>dan bala bencana. Lenyapkanlah </a:t>
            </a:r>
            <a:r>
              <a:rPr lang="ms-MY" sz="2400" b="1" dirty="0" smtClean="0">
                <a:solidFill>
                  <a:schemeClr val="bg1">
                    <a:lumMod val="50000"/>
                  </a:schemeClr>
                </a:solidFill>
              </a:rPr>
              <a:t>wabak </a:t>
            </a:r>
            <a:r>
              <a:rPr lang="ms-MY" sz="2400" b="1" dirty="0">
                <a:solidFill>
                  <a:schemeClr val="bg1">
                    <a:lumMod val="50000"/>
                  </a:schemeClr>
                </a:solidFill>
              </a:rPr>
              <a:t>covid 19 dari bumiMu ini Ya Allah.. Ya Rahman.. Ya Rahim..</a:t>
            </a:r>
          </a:p>
        </p:txBody>
      </p:sp>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424240204"/>
      </p:ext>
    </p:extLst>
  </p:cSld>
  <p:clrMapOvr>
    <a:masterClrMapping/>
  </p:clrMapOvr>
  <p:transition spd="slow">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6000" r="-16000"/>
          </a:stretch>
        </a:blipFill>
        <a:effectLst/>
      </p:bgPr>
    </p:bg>
    <p:spTree>
      <p:nvGrpSpPr>
        <p:cNvPr id="1" name=""/>
        <p:cNvGrpSpPr/>
        <p:nvPr/>
      </p:nvGrpSpPr>
      <p:grpSpPr>
        <a:xfrm>
          <a:off x="0" y="0"/>
          <a:ext cx="0" cy="0"/>
          <a:chOff x="0" y="0"/>
          <a:chExt cx="0" cy="0"/>
        </a:xfrm>
      </p:grpSpPr>
      <p:sp>
        <p:nvSpPr>
          <p:cNvPr id="4" name="Rectangle 3"/>
          <p:cNvSpPr/>
          <p:nvPr/>
        </p:nvSpPr>
        <p:spPr>
          <a:xfrm>
            <a:off x="237617" y="1066800"/>
            <a:ext cx="8617635" cy="2277547"/>
          </a:xfrm>
          <a:prstGeom prst="rect">
            <a:avLst/>
          </a:prstGeom>
          <a:solidFill>
            <a:srgbClr val="7030A0">
              <a:alpha val="51000"/>
            </a:srgbClr>
          </a:solidFill>
        </p:spPr>
        <p:txBody>
          <a:bodyPr wrap="square">
            <a:spAutoFit/>
          </a:bodyPr>
          <a:lstStyle/>
          <a:p>
            <a:pPr algn="ctr" rtl="1"/>
            <a:r>
              <a:rPr lang="ar-SA" sz="8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8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وَحَاسِبُوْا أَنْفُسَكُمْ لَعَلَّكُمْ تُفْلِحُوْنَ</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147781" y="3733800"/>
            <a:ext cx="8723305" cy="2677656"/>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sama-sama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berusaha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ketaatan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ketaqwaan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mudah-mudahan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mendapat</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Rectangle 9"/>
          <p:cNvSpPr/>
          <p:nvPr/>
        </p:nvSpPr>
        <p:spPr>
          <a:xfrm>
            <a:off x="2164751" y="5562600"/>
            <a:ext cx="4879104" cy="1015663"/>
          </a:xfrm>
          <a:prstGeom prst="rect">
            <a:avLst/>
          </a:prstGeom>
        </p:spPr>
        <p:txBody>
          <a:bodyPr wrap="square">
            <a:spAutoFit/>
          </a:bodyPr>
          <a:lstStyle/>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07 Januari 2021</a:t>
            </a:r>
          </a:p>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Bersamaan</a:t>
            </a:r>
          </a:p>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04 Jamadil Akhir 1443</a:t>
            </a:r>
          </a:p>
        </p:txBody>
      </p:sp>
      <p:sp>
        <p:nvSpPr>
          <p:cNvPr id="4" name="Rectangle 3"/>
          <p:cNvSpPr/>
          <p:nvPr/>
        </p:nvSpPr>
        <p:spPr>
          <a:xfrm>
            <a:off x="1883229" y="609600"/>
            <a:ext cx="5638800" cy="923330"/>
          </a:xfrm>
          <a:prstGeom prst="rect">
            <a:avLst/>
          </a:prstGeom>
          <a:noFill/>
        </p:spPr>
        <p:txBody>
          <a:bodyPr wrap="square" lIns="91440" tIns="45720" rIns="91440" bIns="45720">
            <a:spAutoFit/>
          </a:bodyPr>
          <a:lstStyle/>
          <a:p>
            <a:pPr algn="ct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Tajuk</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Khutbah </a:t>
            </a: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Hari</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a:t>
            </a: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Ini</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a:t>
            </a:r>
            <a:endParaRPr lang="en-US" sz="5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endParaRPr>
          </a:p>
        </p:txBody>
      </p:sp>
      <p:sp>
        <p:nvSpPr>
          <p:cNvPr id="2" name="Rectangle 1"/>
          <p:cNvSpPr/>
          <p:nvPr/>
        </p:nvSpPr>
        <p:spPr>
          <a:xfrm>
            <a:off x="756203" y="1952662"/>
            <a:ext cx="7696200" cy="3416320"/>
          </a:xfrm>
          <a:prstGeom prst="rect">
            <a:avLst/>
          </a:prstGeom>
          <a:blipFill dpi="0" rotWithShape="1">
            <a:blip r:embed="rId3">
              <a:alphaModFix amt="51000"/>
            </a:blip>
            <a:srcRect/>
            <a:stretch>
              <a:fillRect/>
            </a:stretch>
          </a:blipFill>
        </p:spPr>
        <p:txBody>
          <a:bodyPr wrap="square" lIns="91440" tIns="45720" rIns="91440" bIns="45720">
            <a:spAutoFit/>
            <a:scene3d>
              <a:camera prst="orthographicFront"/>
              <a:lightRig rig="soft" dir="t">
                <a:rot lat="0" lon="0" rev="10800000"/>
              </a:lightRig>
            </a:scene3d>
            <a:sp3d extrusionH="57150">
              <a:bevelT w="27940" h="12700" prst="angle"/>
              <a:contourClr>
                <a:srgbClr val="DDDDDD"/>
              </a:contourClr>
            </a:sp3d>
          </a:bodyPr>
          <a:lstStyle/>
          <a:p>
            <a:pPr algn="ctr"/>
            <a:endParaRPr lang="en-US" sz="4800" b="1" i="1" spc="150" dirty="0" smtClean="0">
              <a:ln w="11430"/>
              <a:solidFill>
                <a:srgbClr val="F8F8F8"/>
              </a:solidFill>
              <a:effectLst>
                <a:outerShdw blurRad="25400" algn="tl" rotWithShape="0">
                  <a:srgbClr val="000000">
                    <a:alpha val="43000"/>
                  </a:srgbClr>
                </a:outerShdw>
              </a:effectLst>
              <a:latin typeface="Berlin Sans FB Demi" panose="020E0802020502020306" pitchFamily="34" charset="0"/>
            </a:endParaRPr>
          </a:p>
          <a:p>
            <a:pPr algn="ctr"/>
            <a:r>
              <a:rPr lang="en-US" sz="6000" b="1" i="1" spc="150" dirty="0" smtClean="0">
                <a:ln w="11430"/>
                <a:solidFill>
                  <a:srgbClr val="F8F8F8"/>
                </a:solidFill>
                <a:effectLst>
                  <a:outerShdw blurRad="25400" algn="tl" rotWithShape="0">
                    <a:srgbClr val="000000">
                      <a:alpha val="43000"/>
                    </a:srgbClr>
                  </a:outerShdw>
                </a:effectLst>
                <a:latin typeface="Berlin Sans FB Demi" panose="020E0802020502020306" pitchFamily="34" charset="0"/>
              </a:rPr>
              <a:t>“</a:t>
            </a:r>
            <a:r>
              <a:rPr lang="en-US" sz="6000" b="1" i="1" spc="150" dirty="0" err="1">
                <a:ln w="11430"/>
                <a:solidFill>
                  <a:srgbClr val="F8F8F8"/>
                </a:solidFill>
                <a:effectLst>
                  <a:outerShdw blurRad="25400" algn="tl" rotWithShape="0">
                    <a:srgbClr val="000000">
                      <a:alpha val="43000"/>
                    </a:srgbClr>
                  </a:outerShdw>
                </a:effectLst>
                <a:latin typeface="Berlin Sans FB Demi" panose="020E0802020502020306" pitchFamily="34" charset="0"/>
              </a:rPr>
              <a:t>Muhasabah</a:t>
            </a:r>
            <a:r>
              <a:rPr lang="en-US" sz="6000" b="1" i="1" spc="150" dirty="0">
                <a:ln w="11430"/>
                <a:solidFill>
                  <a:srgbClr val="F8F8F8"/>
                </a:solidFill>
                <a:effectLst>
                  <a:outerShdw blurRad="25400" algn="tl" rotWithShape="0">
                    <a:srgbClr val="000000">
                      <a:alpha val="43000"/>
                    </a:srgbClr>
                  </a:outerShdw>
                </a:effectLst>
                <a:latin typeface="Berlin Sans FB Demi" panose="020E0802020502020306" pitchFamily="34" charset="0"/>
              </a:rPr>
              <a:t> </a:t>
            </a:r>
            <a:r>
              <a:rPr lang="en-US" sz="6000" b="1" i="1" spc="150" dirty="0" err="1">
                <a:ln w="11430"/>
                <a:solidFill>
                  <a:srgbClr val="F8F8F8"/>
                </a:solidFill>
                <a:effectLst>
                  <a:outerShdw blurRad="25400" algn="tl" rotWithShape="0">
                    <a:srgbClr val="000000">
                      <a:alpha val="43000"/>
                    </a:srgbClr>
                  </a:outerShdw>
                </a:effectLst>
                <a:latin typeface="Berlin Sans FB Demi" panose="020E0802020502020306" pitchFamily="34" charset="0"/>
              </a:rPr>
              <a:t>Diri</a:t>
            </a:r>
            <a:r>
              <a:rPr lang="en-US" sz="6000" b="1" i="1" spc="150" dirty="0">
                <a:ln w="11430"/>
                <a:solidFill>
                  <a:srgbClr val="F8F8F8"/>
                </a:solidFill>
                <a:effectLst>
                  <a:outerShdw blurRad="25400" algn="tl" rotWithShape="0">
                    <a:srgbClr val="000000">
                      <a:alpha val="43000"/>
                    </a:srgbClr>
                  </a:outerShdw>
                </a:effectLst>
                <a:latin typeface="Berlin Sans FB Demi" panose="020E0802020502020306" pitchFamily="34" charset="0"/>
              </a:rPr>
              <a:t> </a:t>
            </a:r>
            <a:endParaRPr lang="en-US" sz="6000" b="1" i="1" spc="150" dirty="0" smtClean="0">
              <a:ln w="11430"/>
              <a:solidFill>
                <a:srgbClr val="F8F8F8"/>
              </a:solidFill>
              <a:effectLst>
                <a:outerShdw blurRad="25400" algn="tl" rotWithShape="0">
                  <a:srgbClr val="000000">
                    <a:alpha val="43000"/>
                  </a:srgbClr>
                </a:outerShdw>
              </a:effectLst>
              <a:latin typeface="Berlin Sans FB Demi" panose="020E0802020502020306" pitchFamily="34" charset="0"/>
            </a:endParaRPr>
          </a:p>
          <a:p>
            <a:pPr algn="ctr"/>
            <a:r>
              <a:rPr lang="en-US" sz="6000" b="1" i="1" spc="150" dirty="0" err="1" smtClean="0">
                <a:ln w="11430"/>
                <a:solidFill>
                  <a:srgbClr val="F8F8F8"/>
                </a:solidFill>
                <a:effectLst>
                  <a:outerShdw blurRad="25400" algn="tl" rotWithShape="0">
                    <a:srgbClr val="000000">
                      <a:alpha val="43000"/>
                    </a:srgbClr>
                  </a:outerShdw>
                </a:effectLst>
                <a:latin typeface="Berlin Sans FB Demi" panose="020E0802020502020306" pitchFamily="34" charset="0"/>
              </a:rPr>
              <a:t>Satu</a:t>
            </a:r>
            <a:r>
              <a:rPr lang="en-US" sz="6000" b="1" i="1" spc="150" dirty="0" smtClean="0">
                <a:ln w="11430"/>
                <a:solidFill>
                  <a:srgbClr val="F8F8F8"/>
                </a:solidFill>
                <a:effectLst>
                  <a:outerShdw blurRad="25400" algn="tl" rotWithShape="0">
                    <a:srgbClr val="000000">
                      <a:alpha val="43000"/>
                    </a:srgbClr>
                  </a:outerShdw>
                </a:effectLst>
                <a:latin typeface="Berlin Sans FB Demi" panose="020E0802020502020306" pitchFamily="34" charset="0"/>
              </a:rPr>
              <a:t> </a:t>
            </a:r>
            <a:r>
              <a:rPr lang="en-US" sz="6000" b="1" i="1" spc="150" dirty="0" err="1">
                <a:ln w="11430"/>
                <a:solidFill>
                  <a:srgbClr val="F8F8F8"/>
                </a:solidFill>
                <a:effectLst>
                  <a:outerShdw blurRad="25400" algn="tl" rotWithShape="0">
                    <a:srgbClr val="000000">
                      <a:alpha val="43000"/>
                    </a:srgbClr>
                  </a:outerShdw>
                </a:effectLst>
                <a:latin typeface="Berlin Sans FB Demi" panose="020E0802020502020306" pitchFamily="34" charset="0"/>
              </a:rPr>
              <a:t>Tuntutan</a:t>
            </a:r>
            <a:r>
              <a:rPr lang="en-US" sz="6000" b="1" i="1" spc="150" dirty="0" smtClean="0">
                <a:ln w="11430"/>
                <a:solidFill>
                  <a:srgbClr val="F8F8F8"/>
                </a:solidFill>
                <a:effectLst>
                  <a:outerShdw blurRad="25400" algn="tl" rotWithShape="0">
                    <a:srgbClr val="000000">
                      <a:alpha val="43000"/>
                    </a:srgbClr>
                  </a:outerShdw>
                </a:effectLst>
                <a:latin typeface="Berlin Sans FB Demi" panose="020E0802020502020306" pitchFamily="34" charset="0"/>
              </a:rPr>
              <a:t>”</a:t>
            </a:r>
          </a:p>
          <a:p>
            <a:pPr algn="ctr"/>
            <a:endParaRPr lang="en-US" sz="4800" b="1" i="1" spc="150" dirty="0">
              <a:ln w="11430"/>
              <a:solidFill>
                <a:srgbClr val="F8F8F8"/>
              </a:solidFill>
              <a:effectLst>
                <a:outerShdw blurRad="25400" algn="tl" rotWithShape="0">
                  <a:srgbClr val="000000">
                    <a:alpha val="43000"/>
                  </a:srgbClr>
                </a:outerShdw>
              </a:effectLst>
              <a:latin typeface="Berlin Sans FB Demi" panose="020E0802020502020306" pitchFamily="34" charset="0"/>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194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t="-6000" b="-6000"/>
          </a:stretch>
        </a:blipFill>
        <a:effectLst/>
      </p:bgPr>
    </p:bg>
    <p:spTree>
      <p:nvGrpSpPr>
        <p:cNvPr id="1" name=""/>
        <p:cNvGrpSpPr/>
        <p:nvPr/>
      </p:nvGrpSpPr>
      <p:grpSpPr>
        <a:xfrm>
          <a:off x="0" y="0"/>
          <a:ext cx="0" cy="0"/>
          <a:chOff x="0" y="0"/>
          <a:chExt cx="0" cy="0"/>
        </a:xfrm>
      </p:grpSpPr>
      <p:sp>
        <p:nvSpPr>
          <p:cNvPr id="4" name="Cloud Callout 3"/>
          <p:cNvSpPr/>
          <p:nvPr/>
        </p:nvSpPr>
        <p:spPr>
          <a:xfrm>
            <a:off x="522514" y="228600"/>
            <a:ext cx="8382000" cy="762000"/>
          </a:xfrm>
          <a:prstGeom prst="cloudCallout">
            <a:avLst>
              <a:gd name="adj1" fmla="val -1810"/>
              <a:gd name="adj2" fmla="val 131530"/>
            </a:avLst>
          </a:prstGeom>
          <a:blipFill>
            <a:blip r:embed="rId3">
              <a:duotone>
                <a:prstClr val="black"/>
                <a:schemeClr val="accent4">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Penerangan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endParaRPr lang="en-US" sz="2800" dirty="0"/>
          </a:p>
        </p:txBody>
      </p:sp>
      <p:sp>
        <p:nvSpPr>
          <p:cNvPr id="6" name="Rounded Rectangle 5"/>
          <p:cNvSpPr/>
          <p:nvPr/>
        </p:nvSpPr>
        <p:spPr>
          <a:xfrm>
            <a:off x="152400" y="4572000"/>
            <a:ext cx="8839200" cy="2133600"/>
          </a:xfrm>
          <a:prstGeom prst="roundRect">
            <a:avLst/>
          </a:prstGeom>
          <a:solidFill>
            <a:schemeClr val="bg2">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400" b="1" spc="50" dirty="0">
                <a:ln w="11430"/>
                <a:solidFill>
                  <a:schemeClr val="accent6">
                    <a:lumMod val="75000"/>
                  </a:schemeClr>
                </a:solidFill>
                <a:effectLst>
                  <a:outerShdw blurRad="76200" dist="50800" dir="5400000" algn="tl" rotWithShape="0">
                    <a:srgbClr val="000000">
                      <a:alpha val="65000"/>
                    </a:srgbClr>
                  </a:outerShdw>
                </a:effectLst>
              </a:rPr>
              <a:t>Justeru sebelum ia ditimbang dan dihitung, sebaik-baiknya kita perlu terlebih dahulu menilai dan menghitungnya agar dapat mengenal pasti dan mengesan kekuatan dan kelemahan supaya kita dapat memperbaiki dan meningkatkan pencapaian diri, itulah muhasabah. </a:t>
            </a:r>
            <a:endParaRPr lang="en-US" sz="2400" b="1" spc="50" dirty="0">
              <a:ln w="11430"/>
              <a:solidFill>
                <a:schemeClr val="accent6">
                  <a:lumMod val="75000"/>
                </a:schemeClr>
              </a:solidFill>
              <a:effectLst>
                <a:outerShdw blurRad="76200" dist="50800" dir="5400000" algn="tl" rotWithShape="0">
                  <a:srgbClr val="000000">
                    <a:alpha val="65000"/>
                  </a:srgbClr>
                </a:outerShdw>
              </a:effectLst>
            </a:endParaRPr>
          </a:p>
        </p:txBody>
      </p:sp>
      <p:sp>
        <p:nvSpPr>
          <p:cNvPr id="5" name="Rounded Rectangle 4"/>
          <p:cNvSpPr/>
          <p:nvPr/>
        </p:nvSpPr>
        <p:spPr>
          <a:xfrm>
            <a:off x="1155370" y="1676400"/>
            <a:ext cx="7116288" cy="1753590"/>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t>
            </a:r>
            <a:r>
              <a:rPr lang="sv-SE"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emua </a:t>
            </a:r>
            <a:r>
              <a:rPr lang="sv-SE"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amalan yang dilakukan oleh manusia dalam hidup ini sama ada kecil atau besar akan ditimbang, dihitung dan dibalas oleh Allah </a:t>
            </a:r>
            <a:r>
              <a:rPr lang="sv-SE"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SWT </a:t>
            </a:r>
            <a:r>
              <a:rPr lang="sv-SE"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 hari akhirat nanti</a:t>
            </a:r>
            <a:endParaRPr lang="en-US"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Down Arrow 2"/>
          <p:cNvSpPr/>
          <p:nvPr/>
        </p:nvSpPr>
        <p:spPr>
          <a:xfrm>
            <a:off x="4117769" y="3437907"/>
            <a:ext cx="835231" cy="1134093"/>
          </a:xfrm>
          <a:prstGeom prst="downArrow">
            <a:avLst/>
          </a:prstGeom>
          <a:solidFill>
            <a:schemeClr val="accent4">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10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Cloud Callout 3"/>
          <p:cNvSpPr/>
          <p:nvPr/>
        </p:nvSpPr>
        <p:spPr>
          <a:xfrm>
            <a:off x="522514" y="228600"/>
            <a:ext cx="8382000" cy="762000"/>
          </a:xfrm>
          <a:prstGeom prst="cloudCallout">
            <a:avLst>
              <a:gd name="adj1" fmla="val -1810"/>
              <a:gd name="adj2" fmla="val 131530"/>
            </a:avLst>
          </a:prstGeom>
          <a:blipFill>
            <a:blip r:embed="rId3">
              <a:duotone>
                <a:prstClr val="black"/>
                <a:schemeClr val="accent4">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Hikmah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Muhasabah</a:t>
            </a:r>
            <a:endParaRPr lang="en-US" sz="2800" dirty="0"/>
          </a:p>
        </p:txBody>
      </p:sp>
      <p:sp>
        <p:nvSpPr>
          <p:cNvPr id="2" name="Cloud 1"/>
          <p:cNvSpPr/>
          <p:nvPr/>
        </p:nvSpPr>
        <p:spPr>
          <a:xfrm>
            <a:off x="210787" y="1219200"/>
            <a:ext cx="8695706" cy="5410200"/>
          </a:xfrm>
          <a:prstGeom prst="cloud">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Suatu </a:t>
            </a:r>
            <a:r>
              <a:rPr lang="sv-SE"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proses yang sangat baik bagi mengukur pencapaian, prestasi, kejayaan dan kelemahan diri di sepanjang tahun sama ada sebagai seorang pemimpin, ketua keluarga, penjawat awam atau individu muslim. </a:t>
            </a:r>
            <a:endPar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08135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12406181</TotalTime>
  <Words>1663</Words>
  <Application>Microsoft Office PowerPoint</Application>
  <PresentationFormat>On-screen Show (4:3)</PresentationFormat>
  <Paragraphs>150</Paragraphs>
  <Slides>43</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43</vt:i4>
      </vt:variant>
    </vt:vector>
  </HeadingPairs>
  <TitlesOfParts>
    <vt:vector size="60" baseType="lpstr">
      <vt:lpstr>Agency FB</vt:lpstr>
      <vt:lpstr>Aharoni</vt:lpstr>
      <vt:lpstr>Arial</vt:lpstr>
      <vt:lpstr>Arial Black</vt:lpstr>
      <vt:lpstr>Arial Rounded MT Bold</vt:lpstr>
      <vt:lpstr>Arial Unicode MS</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JHEAT</cp:lastModifiedBy>
  <cp:revision>349</cp:revision>
  <dcterms:created xsi:type="dcterms:W3CDTF">2017-12-24T04:47:57Z</dcterms:created>
  <dcterms:modified xsi:type="dcterms:W3CDTF">2022-01-06T06:59:22Z</dcterms:modified>
</cp:coreProperties>
</file>